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 id="2147483996" r:id="rId2"/>
  </p:sldMasterIdLst>
  <p:notesMasterIdLst>
    <p:notesMasterId r:id="rId111"/>
  </p:notesMasterIdLst>
  <p:sldIdLst>
    <p:sldId id="257" r:id="rId3"/>
    <p:sldId id="387" r:id="rId4"/>
    <p:sldId id="266" r:id="rId5"/>
    <p:sldId id="267" r:id="rId6"/>
    <p:sldId id="388" r:id="rId7"/>
    <p:sldId id="259" r:id="rId8"/>
    <p:sldId id="260" r:id="rId9"/>
    <p:sldId id="305" r:id="rId10"/>
    <p:sldId id="306" r:id="rId11"/>
    <p:sldId id="404" r:id="rId12"/>
    <p:sldId id="405" r:id="rId13"/>
    <p:sldId id="406" r:id="rId14"/>
    <p:sldId id="308" r:id="rId15"/>
    <p:sldId id="269" r:id="rId16"/>
    <p:sldId id="385" r:id="rId17"/>
    <p:sldId id="412" r:id="rId18"/>
    <p:sldId id="389" r:id="rId19"/>
    <p:sldId id="272" r:id="rId20"/>
    <p:sldId id="273" r:id="rId21"/>
    <p:sldId id="275" r:id="rId22"/>
    <p:sldId id="377" r:id="rId23"/>
    <p:sldId id="276" r:id="rId24"/>
    <p:sldId id="277" r:id="rId25"/>
    <p:sldId id="407" r:id="rId26"/>
    <p:sldId id="378" r:id="rId27"/>
    <p:sldId id="411" r:id="rId28"/>
    <p:sldId id="409" r:id="rId29"/>
    <p:sldId id="410" r:id="rId30"/>
    <p:sldId id="408" r:id="rId31"/>
    <p:sldId id="393" r:id="rId32"/>
    <p:sldId id="379" r:id="rId33"/>
    <p:sldId id="380" r:id="rId34"/>
    <p:sldId id="381" r:id="rId35"/>
    <p:sldId id="382" r:id="rId36"/>
    <p:sldId id="383" r:id="rId37"/>
    <p:sldId id="384" r:id="rId38"/>
    <p:sldId id="310" r:id="rId39"/>
    <p:sldId id="394" r:id="rId40"/>
    <p:sldId id="395" r:id="rId41"/>
    <p:sldId id="396" r:id="rId42"/>
    <p:sldId id="397" r:id="rId43"/>
    <p:sldId id="398" r:id="rId44"/>
    <p:sldId id="399" r:id="rId45"/>
    <p:sldId id="400" r:id="rId46"/>
    <p:sldId id="401" r:id="rId47"/>
    <p:sldId id="402" r:id="rId48"/>
    <p:sldId id="403" r:id="rId49"/>
    <p:sldId id="263" r:id="rId50"/>
    <p:sldId id="390" r:id="rId51"/>
    <p:sldId id="391" r:id="rId52"/>
    <p:sldId id="386" r:id="rId53"/>
    <p:sldId id="311" r:id="rId54"/>
    <p:sldId id="312" r:id="rId55"/>
    <p:sldId id="317" r:id="rId56"/>
    <p:sldId id="318" r:id="rId57"/>
    <p:sldId id="319" r:id="rId58"/>
    <p:sldId id="320" r:id="rId59"/>
    <p:sldId id="314" r:id="rId60"/>
    <p:sldId id="323" r:id="rId61"/>
    <p:sldId id="335" r:id="rId62"/>
    <p:sldId id="336" r:id="rId63"/>
    <p:sldId id="337" r:id="rId64"/>
    <p:sldId id="338" r:id="rId65"/>
    <p:sldId id="339" r:id="rId66"/>
    <p:sldId id="340" r:id="rId67"/>
    <p:sldId id="342" r:id="rId68"/>
    <p:sldId id="343" r:id="rId69"/>
    <p:sldId id="344" r:id="rId70"/>
    <p:sldId id="345" r:id="rId71"/>
    <p:sldId id="322" r:id="rId72"/>
    <p:sldId id="324" r:id="rId73"/>
    <p:sldId id="325" r:id="rId74"/>
    <p:sldId id="326" r:id="rId75"/>
    <p:sldId id="327" r:id="rId76"/>
    <p:sldId id="328" r:id="rId77"/>
    <p:sldId id="329" r:id="rId78"/>
    <p:sldId id="330" r:id="rId79"/>
    <p:sldId id="331" r:id="rId80"/>
    <p:sldId id="332" r:id="rId81"/>
    <p:sldId id="333" r:id="rId82"/>
    <p:sldId id="334" r:id="rId83"/>
    <p:sldId id="374" r:id="rId84"/>
    <p:sldId id="376" r:id="rId85"/>
    <p:sldId id="375" r:id="rId86"/>
    <p:sldId id="316" r:id="rId87"/>
    <p:sldId id="346" r:id="rId88"/>
    <p:sldId id="347" r:id="rId89"/>
    <p:sldId id="348" r:id="rId90"/>
    <p:sldId id="349" r:id="rId91"/>
    <p:sldId id="350" r:id="rId92"/>
    <p:sldId id="354" r:id="rId93"/>
    <p:sldId id="355" r:id="rId94"/>
    <p:sldId id="357" r:id="rId95"/>
    <p:sldId id="360" r:id="rId96"/>
    <p:sldId id="361" r:id="rId97"/>
    <p:sldId id="362" r:id="rId98"/>
    <p:sldId id="363" r:id="rId99"/>
    <p:sldId id="364" r:id="rId100"/>
    <p:sldId id="365" r:id="rId101"/>
    <p:sldId id="366" r:id="rId102"/>
    <p:sldId id="367" r:id="rId103"/>
    <p:sldId id="368" r:id="rId104"/>
    <p:sldId id="369" r:id="rId105"/>
    <p:sldId id="370" r:id="rId106"/>
    <p:sldId id="371" r:id="rId107"/>
    <p:sldId id="372" r:id="rId108"/>
    <p:sldId id="373" r:id="rId109"/>
    <p:sldId id="290" r:id="rId1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99CCFF"/>
    <a:srgbClr val="AC041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CB7E70-093E-4B5A-8A0F-6C22C94FEB36}" type="doc">
      <dgm:prSet loTypeId="urn:microsoft.com/office/officeart/2005/8/layout/pyramid2" loCatId="list" qsTypeId="urn:microsoft.com/office/officeart/2005/8/quickstyle/simple1" qsCatId="simple" csTypeId="urn:microsoft.com/office/officeart/2005/8/colors/accent1_2" csCatId="accent1" phldr="1"/>
      <dgm:spPr/>
    </dgm:pt>
    <dgm:pt modelId="{379445D8-E803-4F88-B6EE-B782A6E727A1}">
      <dgm:prSet custT="1"/>
      <dgm:spPr/>
      <dgm:t>
        <a:bodyPr/>
        <a:lstStyle/>
        <a:p>
          <a:r>
            <a:rPr lang="tr-TR" sz="1600" b="1" dirty="0" smtClean="0">
              <a:solidFill>
                <a:schemeClr val="tx1">
                  <a:lumMod val="95000"/>
                  <a:lumOff val="5000"/>
                </a:schemeClr>
              </a:solidFill>
              <a:latin typeface="Times New Roman" pitchFamily="18" charset="0"/>
              <a:cs typeface="Times New Roman" pitchFamily="18" charset="0"/>
            </a:rPr>
            <a:t>Dil ve konuşma güçlüğü olan bireyler </a:t>
          </a:r>
          <a:endParaRPr lang="tr-TR" sz="1600" b="1" dirty="0">
            <a:latin typeface="Times New Roman" pitchFamily="18" charset="0"/>
            <a:cs typeface="Times New Roman" pitchFamily="18" charset="0"/>
          </a:endParaRPr>
        </a:p>
      </dgm:t>
    </dgm:pt>
    <dgm:pt modelId="{6B254470-F6FA-4103-91B9-7BC1F7B6E76C}" type="parTrans" cxnId="{2A4DDB11-C6E8-44CA-9E7D-F2DA248C6828}">
      <dgm:prSet/>
      <dgm:spPr/>
      <dgm:t>
        <a:bodyPr/>
        <a:lstStyle/>
        <a:p>
          <a:endParaRPr lang="tr-TR"/>
        </a:p>
      </dgm:t>
    </dgm:pt>
    <dgm:pt modelId="{897642D2-C325-4851-91D7-4C6960EEA7D8}" type="sibTrans" cxnId="{2A4DDB11-C6E8-44CA-9E7D-F2DA248C6828}">
      <dgm:prSet/>
      <dgm:spPr/>
      <dgm:t>
        <a:bodyPr/>
        <a:lstStyle/>
        <a:p>
          <a:endParaRPr lang="tr-TR"/>
        </a:p>
      </dgm:t>
    </dgm:pt>
    <dgm:pt modelId="{5C561D04-1467-48CC-8D1C-56FC3741E24D}">
      <dgm:prSet custT="1"/>
      <dgm:spPr/>
      <dgm:t>
        <a:bodyPr/>
        <a:lstStyle/>
        <a:p>
          <a:r>
            <a:rPr lang="tr-TR" sz="1600" b="1" dirty="0" smtClean="0">
              <a:solidFill>
                <a:schemeClr val="tx1">
                  <a:lumMod val="95000"/>
                  <a:lumOff val="5000"/>
                </a:schemeClr>
              </a:solidFill>
              <a:latin typeface="Times New Roman" pitchFamily="18" charset="0"/>
              <a:cs typeface="Times New Roman" pitchFamily="18" charset="0"/>
            </a:rPr>
            <a:t>İşitme yetersizliği olan bireyler</a:t>
          </a:r>
          <a:endParaRPr lang="tr-TR" sz="1600" b="1" dirty="0">
            <a:latin typeface="Times New Roman" pitchFamily="18" charset="0"/>
            <a:cs typeface="Times New Roman" pitchFamily="18" charset="0"/>
          </a:endParaRPr>
        </a:p>
      </dgm:t>
    </dgm:pt>
    <dgm:pt modelId="{798434E9-FCDF-4171-8216-3C1496FAD990}" type="parTrans" cxnId="{CED7E7E4-E66D-42F9-83BB-BFB6F85E7E87}">
      <dgm:prSet/>
      <dgm:spPr/>
      <dgm:t>
        <a:bodyPr/>
        <a:lstStyle/>
        <a:p>
          <a:endParaRPr lang="tr-TR"/>
        </a:p>
      </dgm:t>
    </dgm:pt>
    <dgm:pt modelId="{AB70D5A5-8B51-4E11-A1BF-B8C2085AF5F0}" type="sibTrans" cxnId="{CED7E7E4-E66D-42F9-83BB-BFB6F85E7E87}">
      <dgm:prSet/>
      <dgm:spPr/>
      <dgm:t>
        <a:bodyPr/>
        <a:lstStyle/>
        <a:p>
          <a:endParaRPr lang="tr-TR"/>
        </a:p>
      </dgm:t>
    </dgm:pt>
    <dgm:pt modelId="{970315D3-4E72-4443-8463-A276AAA3970F}">
      <dgm:prSet custT="1"/>
      <dgm:spPr/>
      <dgm:t>
        <a:bodyPr/>
        <a:lstStyle/>
        <a:p>
          <a:r>
            <a:rPr lang="tr-TR" sz="1600" b="1" dirty="0" smtClean="0">
              <a:solidFill>
                <a:schemeClr val="tx1">
                  <a:lumMod val="95000"/>
                  <a:lumOff val="5000"/>
                </a:schemeClr>
              </a:solidFill>
              <a:latin typeface="Times New Roman" pitchFamily="18" charset="0"/>
              <a:cs typeface="Times New Roman" pitchFamily="18" charset="0"/>
            </a:rPr>
            <a:t>Görme yetersizliği olan bireyler </a:t>
          </a:r>
          <a:endParaRPr lang="tr-TR" sz="1600" b="1" dirty="0">
            <a:latin typeface="Times New Roman" pitchFamily="18" charset="0"/>
            <a:cs typeface="Times New Roman" pitchFamily="18" charset="0"/>
          </a:endParaRPr>
        </a:p>
      </dgm:t>
    </dgm:pt>
    <dgm:pt modelId="{B154EE5F-2F8F-4124-AE59-A50D3522584E}" type="parTrans" cxnId="{C69FB651-0A26-4B00-B896-11DC50A1040F}">
      <dgm:prSet/>
      <dgm:spPr/>
      <dgm:t>
        <a:bodyPr/>
        <a:lstStyle/>
        <a:p>
          <a:endParaRPr lang="tr-TR"/>
        </a:p>
      </dgm:t>
    </dgm:pt>
    <dgm:pt modelId="{C0F94A4E-A618-45F6-BBB5-C74C737A63DA}" type="sibTrans" cxnId="{C69FB651-0A26-4B00-B896-11DC50A1040F}">
      <dgm:prSet/>
      <dgm:spPr/>
      <dgm:t>
        <a:bodyPr/>
        <a:lstStyle/>
        <a:p>
          <a:endParaRPr lang="tr-TR"/>
        </a:p>
      </dgm:t>
    </dgm:pt>
    <dgm:pt modelId="{3D94CD8D-3DCB-4E1F-86CD-ED6D987A0B55}">
      <dgm:prSet custT="1"/>
      <dgm:spPr/>
      <dgm:t>
        <a:bodyPr/>
        <a:lstStyle/>
        <a:p>
          <a:r>
            <a:rPr lang="tr-TR" sz="1600" b="1" dirty="0" smtClean="0">
              <a:solidFill>
                <a:schemeClr val="tx1">
                  <a:lumMod val="95000"/>
                  <a:lumOff val="5000"/>
                </a:schemeClr>
              </a:solidFill>
              <a:latin typeface="Times New Roman" pitchFamily="18" charset="0"/>
              <a:cs typeface="Times New Roman" pitchFamily="18" charset="0"/>
            </a:rPr>
            <a:t>Süreğen hastalığı olan bireyler </a:t>
          </a:r>
          <a:endParaRPr lang="tr-TR" sz="1600" b="1" dirty="0">
            <a:latin typeface="Times New Roman" pitchFamily="18" charset="0"/>
            <a:cs typeface="Times New Roman" pitchFamily="18" charset="0"/>
          </a:endParaRPr>
        </a:p>
      </dgm:t>
    </dgm:pt>
    <dgm:pt modelId="{9D0BADB5-E07E-4F2F-B24B-02864D524AC6}" type="parTrans" cxnId="{B526427B-8828-4AF2-B347-2CB80A4FB305}">
      <dgm:prSet/>
      <dgm:spPr/>
      <dgm:t>
        <a:bodyPr/>
        <a:lstStyle/>
        <a:p>
          <a:endParaRPr lang="tr-TR"/>
        </a:p>
      </dgm:t>
    </dgm:pt>
    <dgm:pt modelId="{A9A3DE8E-E5F6-4A63-AA25-36421BB2F017}" type="sibTrans" cxnId="{B526427B-8828-4AF2-B347-2CB80A4FB305}">
      <dgm:prSet/>
      <dgm:spPr/>
      <dgm:t>
        <a:bodyPr/>
        <a:lstStyle/>
        <a:p>
          <a:endParaRPr lang="tr-TR"/>
        </a:p>
      </dgm:t>
    </dgm:pt>
    <dgm:pt modelId="{FBCC59DA-4C82-481D-8548-962C7CAE4569}">
      <dgm:prSet custT="1"/>
      <dgm:spPr/>
      <dgm:t>
        <a:bodyPr/>
        <a:lstStyle/>
        <a:p>
          <a:r>
            <a:rPr lang="tr-TR" sz="1600" b="1" dirty="0" smtClean="0">
              <a:solidFill>
                <a:schemeClr val="tx1">
                  <a:lumMod val="95000"/>
                  <a:lumOff val="5000"/>
                </a:schemeClr>
              </a:solidFill>
              <a:latin typeface="Times New Roman" pitchFamily="18" charset="0"/>
              <a:cs typeface="Times New Roman" pitchFamily="18" charset="0"/>
            </a:rPr>
            <a:t>Özel öğrenme güçlüğü olan bireyler </a:t>
          </a:r>
          <a:endParaRPr lang="tr-TR" sz="1600" b="1" dirty="0">
            <a:latin typeface="Times New Roman" pitchFamily="18" charset="0"/>
            <a:cs typeface="Times New Roman" pitchFamily="18" charset="0"/>
          </a:endParaRPr>
        </a:p>
      </dgm:t>
    </dgm:pt>
    <dgm:pt modelId="{B21E4D66-DBA6-4757-A24D-7206E07D112D}" type="parTrans" cxnId="{FBD55502-4A11-47C3-8A06-DED64B4A67BB}">
      <dgm:prSet/>
      <dgm:spPr/>
      <dgm:t>
        <a:bodyPr/>
        <a:lstStyle/>
        <a:p>
          <a:endParaRPr lang="tr-TR"/>
        </a:p>
      </dgm:t>
    </dgm:pt>
    <dgm:pt modelId="{A3081763-5F3E-4F93-8EED-1084C7D160B3}" type="sibTrans" cxnId="{FBD55502-4A11-47C3-8A06-DED64B4A67BB}">
      <dgm:prSet/>
      <dgm:spPr/>
      <dgm:t>
        <a:bodyPr/>
        <a:lstStyle/>
        <a:p>
          <a:endParaRPr lang="tr-TR"/>
        </a:p>
      </dgm:t>
    </dgm:pt>
    <dgm:pt modelId="{5EC96554-E370-4F81-88F4-878B5DD18749}">
      <dgm:prSet custT="1"/>
      <dgm:spPr/>
      <dgm:t>
        <a:bodyPr/>
        <a:lstStyle/>
        <a:p>
          <a:r>
            <a:rPr lang="tr-TR" sz="1600" b="1" dirty="0" smtClean="0">
              <a:solidFill>
                <a:schemeClr val="tx1">
                  <a:lumMod val="95000"/>
                  <a:lumOff val="5000"/>
                </a:schemeClr>
              </a:solidFill>
              <a:latin typeface="Times New Roman" pitchFamily="18" charset="0"/>
              <a:cs typeface="Times New Roman" pitchFamily="18" charset="0"/>
            </a:rPr>
            <a:t>Otizmi olan bireyler</a:t>
          </a:r>
          <a:endParaRPr lang="tr-TR" sz="1600" b="1" dirty="0">
            <a:latin typeface="Times New Roman" pitchFamily="18" charset="0"/>
            <a:cs typeface="Times New Roman" pitchFamily="18" charset="0"/>
          </a:endParaRPr>
        </a:p>
      </dgm:t>
    </dgm:pt>
    <dgm:pt modelId="{5D6709B4-4193-4AFA-92C6-DDE021717101}" type="parTrans" cxnId="{6F26ABFA-86D6-4988-806C-BFCA2A984FE6}">
      <dgm:prSet/>
      <dgm:spPr/>
      <dgm:t>
        <a:bodyPr/>
        <a:lstStyle/>
        <a:p>
          <a:endParaRPr lang="tr-TR"/>
        </a:p>
      </dgm:t>
    </dgm:pt>
    <dgm:pt modelId="{CDBA78A7-1B28-4078-9BCA-0A2FF2316CF5}" type="sibTrans" cxnId="{6F26ABFA-86D6-4988-806C-BFCA2A984FE6}">
      <dgm:prSet/>
      <dgm:spPr/>
      <dgm:t>
        <a:bodyPr/>
        <a:lstStyle/>
        <a:p>
          <a:endParaRPr lang="tr-TR"/>
        </a:p>
      </dgm:t>
    </dgm:pt>
    <dgm:pt modelId="{1C2C33EB-BDB9-400B-9B74-1059E89B6CE7}">
      <dgm:prSet custT="1"/>
      <dgm:spPr/>
      <dgm:t>
        <a:bodyPr/>
        <a:lstStyle/>
        <a:p>
          <a:r>
            <a:rPr lang="tr-TR" sz="1600" b="1" dirty="0" smtClean="0">
              <a:solidFill>
                <a:schemeClr val="tx1">
                  <a:lumMod val="95000"/>
                  <a:lumOff val="5000"/>
                </a:schemeClr>
              </a:solidFill>
              <a:latin typeface="Times New Roman" pitchFamily="18" charset="0"/>
              <a:cs typeface="Times New Roman" pitchFamily="18" charset="0"/>
            </a:rPr>
            <a:t>Bedensel  yetersizliği olan bireyler </a:t>
          </a:r>
          <a:endParaRPr lang="tr-TR" sz="1600" b="1" dirty="0">
            <a:latin typeface="Times New Roman" pitchFamily="18" charset="0"/>
            <a:cs typeface="Times New Roman" pitchFamily="18" charset="0"/>
          </a:endParaRPr>
        </a:p>
      </dgm:t>
    </dgm:pt>
    <dgm:pt modelId="{D9FA211A-38C8-44AE-AB8E-29D09CF2D9B2}" type="parTrans" cxnId="{A41E40D3-02FB-4624-BF0D-C74B0B564013}">
      <dgm:prSet/>
      <dgm:spPr/>
      <dgm:t>
        <a:bodyPr/>
        <a:lstStyle/>
        <a:p>
          <a:endParaRPr lang="tr-TR"/>
        </a:p>
      </dgm:t>
    </dgm:pt>
    <dgm:pt modelId="{D1C36E90-F2F7-4B9B-B5CA-49E3D4D218D1}" type="sibTrans" cxnId="{A41E40D3-02FB-4624-BF0D-C74B0B564013}">
      <dgm:prSet/>
      <dgm:spPr/>
      <dgm:t>
        <a:bodyPr/>
        <a:lstStyle/>
        <a:p>
          <a:endParaRPr lang="tr-TR"/>
        </a:p>
      </dgm:t>
    </dgm:pt>
    <dgm:pt modelId="{B49D40D4-8A00-4149-B31F-59A87ABA6C5C}">
      <dgm:prSet custT="1"/>
      <dgm:spPr/>
      <dgm:t>
        <a:bodyPr/>
        <a:lstStyle/>
        <a:p>
          <a:r>
            <a:rPr lang="tr-TR" sz="1600" b="1" dirty="0" smtClean="0">
              <a:solidFill>
                <a:schemeClr val="tx1">
                  <a:lumMod val="95000"/>
                  <a:lumOff val="5000"/>
                </a:schemeClr>
              </a:solidFill>
              <a:latin typeface="Times New Roman" pitchFamily="18" charset="0"/>
              <a:cs typeface="Times New Roman" pitchFamily="18" charset="0"/>
            </a:rPr>
            <a:t>Birden fazla yetersizliği olan bireyler</a:t>
          </a:r>
          <a:endParaRPr lang="tr-TR" sz="1600" b="1" dirty="0">
            <a:latin typeface="Times New Roman" pitchFamily="18" charset="0"/>
            <a:cs typeface="Times New Roman" pitchFamily="18" charset="0"/>
          </a:endParaRPr>
        </a:p>
      </dgm:t>
    </dgm:pt>
    <dgm:pt modelId="{C702801F-3C44-4CA8-8C00-ACF5FBC2C742}" type="parTrans" cxnId="{79E8A142-3572-483F-8A58-B46D66E95E36}">
      <dgm:prSet/>
      <dgm:spPr/>
      <dgm:t>
        <a:bodyPr/>
        <a:lstStyle/>
        <a:p>
          <a:endParaRPr lang="tr-TR"/>
        </a:p>
      </dgm:t>
    </dgm:pt>
    <dgm:pt modelId="{6F1AA1C6-DA71-40A8-8748-5BC5E25054E0}" type="sibTrans" cxnId="{79E8A142-3572-483F-8A58-B46D66E95E36}">
      <dgm:prSet/>
      <dgm:spPr/>
      <dgm:t>
        <a:bodyPr/>
        <a:lstStyle/>
        <a:p>
          <a:endParaRPr lang="tr-TR"/>
        </a:p>
      </dgm:t>
    </dgm:pt>
    <dgm:pt modelId="{D775E66C-6FAC-4CFE-B0CF-F429DC663B50}">
      <dgm:prSet custT="1"/>
      <dgm:spPr/>
      <dgm:t>
        <a:bodyPr/>
        <a:lstStyle/>
        <a:p>
          <a:r>
            <a:rPr lang="tr-TR" sz="1600" b="1" dirty="0" smtClean="0">
              <a:solidFill>
                <a:schemeClr val="tx1">
                  <a:lumMod val="95000"/>
                  <a:lumOff val="5000"/>
                </a:schemeClr>
              </a:solidFill>
              <a:latin typeface="Times New Roman" pitchFamily="18" charset="0"/>
              <a:cs typeface="Times New Roman" pitchFamily="18" charset="0"/>
            </a:rPr>
            <a:t>Özel yetenekli bireyler </a:t>
          </a:r>
          <a:endParaRPr lang="tr-TR" sz="1600" b="1" dirty="0">
            <a:latin typeface="Times New Roman" pitchFamily="18" charset="0"/>
            <a:cs typeface="Times New Roman" pitchFamily="18" charset="0"/>
          </a:endParaRPr>
        </a:p>
      </dgm:t>
    </dgm:pt>
    <dgm:pt modelId="{2CEB0C97-618C-41D0-8719-A9CB2ACB5DAA}" type="parTrans" cxnId="{0D926156-E11D-475F-806A-A15D7BD8AA9C}">
      <dgm:prSet/>
      <dgm:spPr/>
      <dgm:t>
        <a:bodyPr/>
        <a:lstStyle/>
        <a:p>
          <a:endParaRPr lang="tr-TR"/>
        </a:p>
      </dgm:t>
    </dgm:pt>
    <dgm:pt modelId="{C2414B27-3111-4E0C-917B-BCF086473BE5}" type="sibTrans" cxnId="{0D926156-E11D-475F-806A-A15D7BD8AA9C}">
      <dgm:prSet/>
      <dgm:spPr/>
      <dgm:t>
        <a:bodyPr/>
        <a:lstStyle/>
        <a:p>
          <a:endParaRPr lang="tr-TR"/>
        </a:p>
      </dgm:t>
    </dgm:pt>
    <dgm:pt modelId="{DD27ECD6-9AF6-4011-A843-DBD5EED1DB39}">
      <dgm:prSet custT="1"/>
      <dgm:spPr/>
      <dgm:t>
        <a:bodyPr/>
        <a:lstStyle/>
        <a:p>
          <a:r>
            <a:rPr lang="tr-TR" sz="1600" b="1" dirty="0" smtClean="0">
              <a:solidFill>
                <a:schemeClr val="tx1">
                  <a:lumMod val="95000"/>
                  <a:lumOff val="5000"/>
                </a:schemeClr>
              </a:solidFill>
              <a:latin typeface="Times New Roman" pitchFamily="18" charset="0"/>
              <a:cs typeface="Times New Roman" pitchFamily="18" charset="0"/>
            </a:rPr>
            <a:t>Dikkat eksikliği ve hiperaktivite  bozukluğu olan bireyler </a:t>
          </a:r>
          <a:endParaRPr lang="tr-TR" sz="1600" b="1" dirty="0">
            <a:latin typeface="Times New Roman" pitchFamily="18" charset="0"/>
            <a:cs typeface="Times New Roman" pitchFamily="18" charset="0"/>
          </a:endParaRPr>
        </a:p>
      </dgm:t>
    </dgm:pt>
    <dgm:pt modelId="{C53CE68D-BADD-4461-876D-47F3EA9F9007}" type="parTrans" cxnId="{F74F0644-92CD-41CC-9077-A4CF8E4EA3DE}">
      <dgm:prSet/>
      <dgm:spPr/>
      <dgm:t>
        <a:bodyPr/>
        <a:lstStyle/>
        <a:p>
          <a:endParaRPr lang="tr-TR"/>
        </a:p>
      </dgm:t>
    </dgm:pt>
    <dgm:pt modelId="{27AFEC6B-78A5-477B-A655-5842DB98FC0D}" type="sibTrans" cxnId="{F74F0644-92CD-41CC-9077-A4CF8E4EA3DE}">
      <dgm:prSet/>
      <dgm:spPr/>
      <dgm:t>
        <a:bodyPr/>
        <a:lstStyle/>
        <a:p>
          <a:endParaRPr lang="tr-TR"/>
        </a:p>
      </dgm:t>
    </dgm:pt>
    <dgm:pt modelId="{0F8A4359-AF28-463D-8038-B292129A947D}">
      <dgm:prSet custT="1"/>
      <dgm:spPr/>
      <dgm:t>
        <a:bodyPr/>
        <a:lstStyle/>
        <a:p>
          <a:r>
            <a:rPr lang="tr-TR" sz="1600" b="1" dirty="0" smtClean="0">
              <a:solidFill>
                <a:schemeClr val="tx1">
                  <a:lumMod val="95000"/>
                  <a:lumOff val="5000"/>
                </a:schemeClr>
              </a:solidFill>
              <a:latin typeface="Times New Roman" pitchFamily="18" charset="0"/>
              <a:cs typeface="Times New Roman" pitchFamily="18" charset="0"/>
            </a:rPr>
            <a:t>Zihinsel yetersizliği olan bireyler</a:t>
          </a:r>
          <a:endParaRPr lang="tr-TR" sz="1600" b="1" dirty="0">
            <a:latin typeface="Times New Roman" pitchFamily="18" charset="0"/>
            <a:cs typeface="Times New Roman" pitchFamily="18" charset="0"/>
          </a:endParaRPr>
        </a:p>
      </dgm:t>
    </dgm:pt>
    <dgm:pt modelId="{D13C8704-F38E-41B2-8CD6-FCC43904FB52}" type="parTrans" cxnId="{5E234EC7-BFE6-4B12-98BC-0E514E4412E5}">
      <dgm:prSet/>
      <dgm:spPr/>
      <dgm:t>
        <a:bodyPr/>
        <a:lstStyle/>
        <a:p>
          <a:endParaRPr lang="tr-TR"/>
        </a:p>
      </dgm:t>
    </dgm:pt>
    <dgm:pt modelId="{A4F92D0D-31DE-492E-B3BF-EDC32898BD37}" type="sibTrans" cxnId="{5E234EC7-BFE6-4B12-98BC-0E514E4412E5}">
      <dgm:prSet/>
      <dgm:spPr/>
      <dgm:t>
        <a:bodyPr/>
        <a:lstStyle/>
        <a:p>
          <a:endParaRPr lang="tr-TR"/>
        </a:p>
      </dgm:t>
    </dgm:pt>
    <dgm:pt modelId="{E81EE0F5-BC34-4B7C-A793-ACCFE66146B1}" type="pres">
      <dgm:prSet presAssocID="{72CB7E70-093E-4B5A-8A0F-6C22C94FEB36}" presName="compositeShape" presStyleCnt="0">
        <dgm:presLayoutVars>
          <dgm:dir/>
          <dgm:resizeHandles/>
        </dgm:presLayoutVars>
      </dgm:prSet>
      <dgm:spPr/>
    </dgm:pt>
    <dgm:pt modelId="{DA44075F-77DB-4559-A29D-B257FE21B4BE}" type="pres">
      <dgm:prSet presAssocID="{72CB7E70-093E-4B5A-8A0F-6C22C94FEB36}" presName="pyramid" presStyleLbl="node1" presStyleIdx="0" presStyleCnt="1" custScaleX="169206"/>
      <dgm:spPr>
        <a:solidFill>
          <a:schemeClr val="bg2">
            <a:lumMod val="25000"/>
          </a:schemeClr>
        </a:solidFill>
      </dgm:spPr>
    </dgm:pt>
    <dgm:pt modelId="{23EFD6E3-A366-447D-AF28-6C7BDD8CF5A3}" type="pres">
      <dgm:prSet presAssocID="{72CB7E70-093E-4B5A-8A0F-6C22C94FEB36}" presName="theList" presStyleCnt="0"/>
      <dgm:spPr/>
    </dgm:pt>
    <dgm:pt modelId="{9458B5D1-3BF6-487E-8D94-F3996BA86DCE}" type="pres">
      <dgm:prSet presAssocID="{0F8A4359-AF28-463D-8038-B292129A947D}" presName="aNode" presStyleLbl="fgAcc1" presStyleIdx="0" presStyleCnt="11" custScaleX="132074" custScaleY="2000000" custLinFactX="-14929" custLinFactY="-1751633" custLinFactNeighborX="-100000" custLinFactNeighborY="-1800000">
        <dgm:presLayoutVars>
          <dgm:bulletEnabled val="1"/>
        </dgm:presLayoutVars>
      </dgm:prSet>
      <dgm:spPr/>
      <dgm:t>
        <a:bodyPr/>
        <a:lstStyle/>
        <a:p>
          <a:endParaRPr lang="tr-TR"/>
        </a:p>
      </dgm:t>
    </dgm:pt>
    <dgm:pt modelId="{EEF958FB-8AE8-4B4A-97AB-70CF377C314C}" type="pres">
      <dgm:prSet presAssocID="{0F8A4359-AF28-463D-8038-B292129A947D}" presName="aSpace" presStyleCnt="0"/>
      <dgm:spPr/>
    </dgm:pt>
    <dgm:pt modelId="{6A6E7E61-3F07-49D2-80D3-0AEBAB6D585F}" type="pres">
      <dgm:prSet presAssocID="{DD27ECD6-9AF6-4011-A843-DBD5EED1DB39}" presName="aNode" presStyleLbl="fgAcc1" presStyleIdx="1" presStyleCnt="11" custScaleX="180917" custScaleY="2000000" custLinFactY="-1519061" custLinFactNeighborX="19718" custLinFactNeighborY="-1600000">
        <dgm:presLayoutVars>
          <dgm:bulletEnabled val="1"/>
        </dgm:presLayoutVars>
      </dgm:prSet>
      <dgm:spPr/>
      <dgm:t>
        <a:bodyPr/>
        <a:lstStyle/>
        <a:p>
          <a:endParaRPr lang="tr-TR"/>
        </a:p>
      </dgm:t>
    </dgm:pt>
    <dgm:pt modelId="{F35EC5C8-8066-4B08-AF52-F1DCAB58E361}" type="pres">
      <dgm:prSet presAssocID="{DD27ECD6-9AF6-4011-A843-DBD5EED1DB39}" presName="aSpace" presStyleCnt="0"/>
      <dgm:spPr/>
    </dgm:pt>
    <dgm:pt modelId="{6EAF92C1-A229-4E74-9F4C-A8519815CBBD}" type="pres">
      <dgm:prSet presAssocID="{D775E66C-6FAC-4CFE-B0CF-F429DC663B50}" presName="aNode" presStyleLbl="fgAcc1" presStyleIdx="2" presStyleCnt="11" custScaleX="106953" custScaleY="2000000" custLinFactY="-894966" custLinFactNeighborX="-41680" custLinFactNeighborY="-900000">
        <dgm:presLayoutVars>
          <dgm:bulletEnabled val="1"/>
        </dgm:presLayoutVars>
      </dgm:prSet>
      <dgm:spPr/>
      <dgm:t>
        <a:bodyPr/>
        <a:lstStyle/>
        <a:p>
          <a:endParaRPr lang="tr-TR"/>
        </a:p>
      </dgm:t>
    </dgm:pt>
    <dgm:pt modelId="{FBDCE23A-CDBC-4DB7-B53A-48ECE158DF54}" type="pres">
      <dgm:prSet presAssocID="{D775E66C-6FAC-4CFE-B0CF-F429DC663B50}" presName="aSpace" presStyleCnt="0"/>
      <dgm:spPr/>
    </dgm:pt>
    <dgm:pt modelId="{437B099C-4AB1-4A0C-8177-DF98705B09D3}" type="pres">
      <dgm:prSet presAssocID="{B49D40D4-8A00-4149-B31F-59A87ABA6C5C}" presName="aNode" presStyleLbl="fgAcc1" presStyleIdx="3" presStyleCnt="11" custScaleX="152264" custScaleY="2000000" custLinFactY="-662393" custLinFactNeighborX="-94739" custLinFactNeighborY="-700000">
        <dgm:presLayoutVars>
          <dgm:bulletEnabled val="1"/>
        </dgm:presLayoutVars>
      </dgm:prSet>
      <dgm:spPr/>
      <dgm:t>
        <a:bodyPr/>
        <a:lstStyle/>
        <a:p>
          <a:endParaRPr lang="tr-TR"/>
        </a:p>
      </dgm:t>
    </dgm:pt>
    <dgm:pt modelId="{28DAF598-30E4-41AF-9035-82F47A45929D}" type="pres">
      <dgm:prSet presAssocID="{B49D40D4-8A00-4149-B31F-59A87ABA6C5C}" presName="aSpace" presStyleCnt="0"/>
      <dgm:spPr/>
    </dgm:pt>
    <dgm:pt modelId="{9BED6BD1-92B4-451A-A15B-50BA11D4383B}" type="pres">
      <dgm:prSet presAssocID="{1C2C33EB-BDB9-400B-9B74-1059E89B6CE7}" presName="aNode" presStyleLbl="fgAcc1" presStyleIdx="4" presStyleCnt="11" custScaleX="187715" custScaleY="2000000" custLinFactY="-429821" custLinFactNeighborX="6273" custLinFactNeighborY="-500000">
        <dgm:presLayoutVars>
          <dgm:bulletEnabled val="1"/>
        </dgm:presLayoutVars>
      </dgm:prSet>
      <dgm:spPr/>
      <dgm:t>
        <a:bodyPr/>
        <a:lstStyle/>
        <a:p>
          <a:endParaRPr lang="tr-TR"/>
        </a:p>
      </dgm:t>
    </dgm:pt>
    <dgm:pt modelId="{9653FB25-460A-45C3-A260-40A98D0341D9}" type="pres">
      <dgm:prSet presAssocID="{1C2C33EB-BDB9-400B-9B74-1059E89B6CE7}" presName="aSpace" presStyleCnt="0"/>
      <dgm:spPr/>
    </dgm:pt>
    <dgm:pt modelId="{85ED3440-1446-45DC-A0D2-D53DD2A727DF}" type="pres">
      <dgm:prSet presAssocID="{5EC96554-E370-4F81-88F4-878B5DD18749}" presName="aNode" presStyleLbl="fgAcc1" presStyleIdx="5" presStyleCnt="11" custScaleX="101906" custScaleY="2000000" custLinFactY="-200000" custLinFactNeighborX="-51775" custLinFactNeighborY="-277931">
        <dgm:presLayoutVars>
          <dgm:bulletEnabled val="1"/>
        </dgm:presLayoutVars>
      </dgm:prSet>
      <dgm:spPr/>
      <dgm:t>
        <a:bodyPr/>
        <a:lstStyle/>
        <a:p>
          <a:endParaRPr lang="tr-TR"/>
        </a:p>
      </dgm:t>
    </dgm:pt>
    <dgm:pt modelId="{26062BBD-0325-4944-8F88-7C598377D781}" type="pres">
      <dgm:prSet presAssocID="{5EC96554-E370-4F81-88F4-878B5DD18749}" presName="aSpace" presStyleCnt="0"/>
      <dgm:spPr/>
    </dgm:pt>
    <dgm:pt modelId="{FD971705-319B-4560-93A6-00D6CDA12796}" type="pres">
      <dgm:prSet presAssocID="{FBCC59DA-4C82-481D-8548-962C7CAE4569}" presName="aNode" presStyleLbl="fgAcc1" presStyleIdx="6" presStyleCnt="11" custScaleX="145429" custScaleY="2000000" custLinFactX="-5728" custLinFactY="10329" custLinFactNeighborX="-100000" custLinFactNeighborY="100000">
        <dgm:presLayoutVars>
          <dgm:bulletEnabled val="1"/>
        </dgm:presLayoutVars>
      </dgm:prSet>
      <dgm:spPr/>
      <dgm:t>
        <a:bodyPr/>
        <a:lstStyle/>
        <a:p>
          <a:endParaRPr lang="tr-TR"/>
        </a:p>
      </dgm:t>
    </dgm:pt>
    <dgm:pt modelId="{77F428EF-57CC-4A49-9B55-D66BF39E8310}" type="pres">
      <dgm:prSet presAssocID="{FBCC59DA-4C82-481D-8548-962C7CAE4569}" presName="aSpace" presStyleCnt="0"/>
      <dgm:spPr/>
    </dgm:pt>
    <dgm:pt modelId="{B537598E-0094-4CBC-B96C-C3974A20CD36}" type="pres">
      <dgm:prSet presAssocID="{3D94CD8D-3DCB-4E1F-86CD-ED6D987A0B55}" presName="aNode" presStyleLbl="fgAcc1" presStyleIdx="7" presStyleCnt="11" custScaleX="137239" custScaleY="2000000" custLinFactY="-148608" custLinFactNeighborX="31511" custLinFactNeighborY="-200000">
        <dgm:presLayoutVars>
          <dgm:bulletEnabled val="1"/>
        </dgm:presLayoutVars>
      </dgm:prSet>
      <dgm:spPr/>
      <dgm:t>
        <a:bodyPr/>
        <a:lstStyle/>
        <a:p>
          <a:endParaRPr lang="tr-TR"/>
        </a:p>
      </dgm:t>
    </dgm:pt>
    <dgm:pt modelId="{0988181F-B94E-4FB4-B051-2A2049469853}" type="pres">
      <dgm:prSet presAssocID="{3D94CD8D-3DCB-4E1F-86CD-ED6D987A0B55}" presName="aSpace" presStyleCnt="0"/>
      <dgm:spPr/>
    </dgm:pt>
    <dgm:pt modelId="{870E7772-A737-49C8-A092-3F350ECDBB20}" type="pres">
      <dgm:prSet presAssocID="{970315D3-4E72-4443-8463-A276AAA3970F}" presName="aNode" presStyleLbl="fgAcc1" presStyleIdx="8" presStyleCnt="11" custScaleX="115143" custScaleY="2000000" custLinFactY="-447302" custLinFactNeighborX="-84641" custLinFactNeighborY="-500000">
        <dgm:presLayoutVars>
          <dgm:bulletEnabled val="1"/>
        </dgm:presLayoutVars>
      </dgm:prSet>
      <dgm:spPr/>
      <dgm:t>
        <a:bodyPr/>
        <a:lstStyle/>
        <a:p>
          <a:endParaRPr lang="tr-TR"/>
        </a:p>
      </dgm:t>
    </dgm:pt>
    <dgm:pt modelId="{9034FE84-AD45-446E-AB4A-3E41E2C39899}" type="pres">
      <dgm:prSet presAssocID="{970315D3-4E72-4443-8463-A276AAA3970F}" presName="aSpace" presStyleCnt="0"/>
      <dgm:spPr/>
    </dgm:pt>
    <dgm:pt modelId="{B7B23C4B-D469-4BA1-9297-46CF64AC7041}" type="pres">
      <dgm:prSet presAssocID="{5C561D04-1467-48CC-8D1C-56FC3741E24D}" presName="aNode" presStyleLbl="fgAcc1" presStyleIdx="9" presStyleCnt="11" custScaleX="137239" custScaleY="2000000" custLinFactY="-612770" custLinFactNeighborX="16182" custLinFactNeighborY="-700000">
        <dgm:presLayoutVars>
          <dgm:bulletEnabled val="1"/>
        </dgm:presLayoutVars>
      </dgm:prSet>
      <dgm:spPr/>
      <dgm:t>
        <a:bodyPr/>
        <a:lstStyle/>
        <a:p>
          <a:endParaRPr lang="tr-TR"/>
        </a:p>
      </dgm:t>
    </dgm:pt>
    <dgm:pt modelId="{F3BBF1C6-81AB-4A46-B59A-4F8D30D3B10E}" type="pres">
      <dgm:prSet presAssocID="{5C561D04-1467-48CC-8D1C-56FC3741E24D}" presName="aSpace" presStyleCnt="0"/>
      <dgm:spPr/>
    </dgm:pt>
    <dgm:pt modelId="{DEA09AF6-DC1E-4E75-A59A-248AC5F686EA}" type="pres">
      <dgm:prSet presAssocID="{379445D8-E803-4F88-B6EE-B782A6E727A1}" presName="aNode" presStyleLbl="fgAcc1" presStyleIdx="10" presStyleCnt="11" custScaleX="135334" custScaleY="2000000" custLinFactY="-803842" custLinFactNeighborX="-62588" custLinFactNeighborY="-900000">
        <dgm:presLayoutVars>
          <dgm:bulletEnabled val="1"/>
        </dgm:presLayoutVars>
      </dgm:prSet>
      <dgm:spPr/>
      <dgm:t>
        <a:bodyPr/>
        <a:lstStyle/>
        <a:p>
          <a:endParaRPr lang="tr-TR"/>
        </a:p>
      </dgm:t>
    </dgm:pt>
    <dgm:pt modelId="{07665A87-4BDE-4D32-993E-92B8C3482691}" type="pres">
      <dgm:prSet presAssocID="{379445D8-E803-4F88-B6EE-B782A6E727A1}" presName="aSpace" presStyleCnt="0"/>
      <dgm:spPr/>
    </dgm:pt>
  </dgm:ptLst>
  <dgm:cxnLst>
    <dgm:cxn modelId="{CED7E7E4-E66D-42F9-83BB-BFB6F85E7E87}" srcId="{72CB7E70-093E-4B5A-8A0F-6C22C94FEB36}" destId="{5C561D04-1467-48CC-8D1C-56FC3741E24D}" srcOrd="9" destOrd="0" parTransId="{798434E9-FCDF-4171-8216-3C1496FAD990}" sibTransId="{AB70D5A5-8B51-4E11-A1BF-B8C2085AF5F0}"/>
    <dgm:cxn modelId="{343D5BA5-F4F6-4935-982A-AB1D3977482E}" type="presOf" srcId="{5EC96554-E370-4F81-88F4-878B5DD18749}" destId="{85ED3440-1446-45DC-A0D2-D53DD2A727DF}" srcOrd="0" destOrd="0" presId="urn:microsoft.com/office/officeart/2005/8/layout/pyramid2"/>
    <dgm:cxn modelId="{B9A91FB8-6E30-44BA-8479-A96751DA148A}" type="presOf" srcId="{FBCC59DA-4C82-481D-8548-962C7CAE4569}" destId="{FD971705-319B-4560-93A6-00D6CDA12796}" srcOrd="0" destOrd="0" presId="urn:microsoft.com/office/officeart/2005/8/layout/pyramid2"/>
    <dgm:cxn modelId="{B11F55BF-DFD4-451F-8059-BCF2C3E3BAF7}" type="presOf" srcId="{DD27ECD6-9AF6-4011-A843-DBD5EED1DB39}" destId="{6A6E7E61-3F07-49D2-80D3-0AEBAB6D585F}" srcOrd="0" destOrd="0" presId="urn:microsoft.com/office/officeart/2005/8/layout/pyramid2"/>
    <dgm:cxn modelId="{D5CCB8CD-FA29-4FAF-B7A4-C1700E2C182C}" type="presOf" srcId="{5C561D04-1467-48CC-8D1C-56FC3741E24D}" destId="{B7B23C4B-D469-4BA1-9297-46CF64AC7041}" srcOrd="0" destOrd="0" presId="urn:microsoft.com/office/officeart/2005/8/layout/pyramid2"/>
    <dgm:cxn modelId="{A5E7B4C0-DCC9-4894-A5C6-95D6401E1945}" type="presOf" srcId="{1C2C33EB-BDB9-400B-9B74-1059E89B6CE7}" destId="{9BED6BD1-92B4-451A-A15B-50BA11D4383B}" srcOrd="0" destOrd="0" presId="urn:microsoft.com/office/officeart/2005/8/layout/pyramid2"/>
    <dgm:cxn modelId="{F74F0644-92CD-41CC-9077-A4CF8E4EA3DE}" srcId="{72CB7E70-093E-4B5A-8A0F-6C22C94FEB36}" destId="{DD27ECD6-9AF6-4011-A843-DBD5EED1DB39}" srcOrd="1" destOrd="0" parTransId="{C53CE68D-BADD-4461-876D-47F3EA9F9007}" sibTransId="{27AFEC6B-78A5-477B-A655-5842DB98FC0D}"/>
    <dgm:cxn modelId="{03CC7C1A-D5E3-4302-9E4B-488E801591BE}" type="presOf" srcId="{D775E66C-6FAC-4CFE-B0CF-F429DC663B50}" destId="{6EAF92C1-A229-4E74-9F4C-A8519815CBBD}" srcOrd="0" destOrd="0" presId="urn:microsoft.com/office/officeart/2005/8/layout/pyramid2"/>
    <dgm:cxn modelId="{79E8A142-3572-483F-8A58-B46D66E95E36}" srcId="{72CB7E70-093E-4B5A-8A0F-6C22C94FEB36}" destId="{B49D40D4-8A00-4149-B31F-59A87ABA6C5C}" srcOrd="3" destOrd="0" parTransId="{C702801F-3C44-4CA8-8C00-ACF5FBC2C742}" sibTransId="{6F1AA1C6-DA71-40A8-8748-5BC5E25054E0}"/>
    <dgm:cxn modelId="{3301C010-8829-4ECE-8F70-E9D752483012}" type="presOf" srcId="{B49D40D4-8A00-4149-B31F-59A87ABA6C5C}" destId="{437B099C-4AB1-4A0C-8177-DF98705B09D3}" srcOrd="0" destOrd="0" presId="urn:microsoft.com/office/officeart/2005/8/layout/pyramid2"/>
    <dgm:cxn modelId="{51A97B35-2D5C-4E69-B180-A4D31D2454F7}" type="presOf" srcId="{72CB7E70-093E-4B5A-8A0F-6C22C94FEB36}" destId="{E81EE0F5-BC34-4B7C-A793-ACCFE66146B1}" srcOrd="0" destOrd="0" presId="urn:microsoft.com/office/officeart/2005/8/layout/pyramid2"/>
    <dgm:cxn modelId="{B526427B-8828-4AF2-B347-2CB80A4FB305}" srcId="{72CB7E70-093E-4B5A-8A0F-6C22C94FEB36}" destId="{3D94CD8D-3DCB-4E1F-86CD-ED6D987A0B55}" srcOrd="7" destOrd="0" parTransId="{9D0BADB5-E07E-4F2F-B24B-02864D524AC6}" sibTransId="{A9A3DE8E-E5F6-4A63-AA25-36421BB2F017}"/>
    <dgm:cxn modelId="{2A4DDB11-C6E8-44CA-9E7D-F2DA248C6828}" srcId="{72CB7E70-093E-4B5A-8A0F-6C22C94FEB36}" destId="{379445D8-E803-4F88-B6EE-B782A6E727A1}" srcOrd="10" destOrd="0" parTransId="{6B254470-F6FA-4103-91B9-7BC1F7B6E76C}" sibTransId="{897642D2-C325-4851-91D7-4C6960EEA7D8}"/>
    <dgm:cxn modelId="{C69FB651-0A26-4B00-B896-11DC50A1040F}" srcId="{72CB7E70-093E-4B5A-8A0F-6C22C94FEB36}" destId="{970315D3-4E72-4443-8463-A276AAA3970F}" srcOrd="8" destOrd="0" parTransId="{B154EE5F-2F8F-4124-AE59-A50D3522584E}" sibTransId="{C0F94A4E-A618-45F6-BBB5-C74C737A63DA}"/>
    <dgm:cxn modelId="{6F26ABFA-86D6-4988-806C-BFCA2A984FE6}" srcId="{72CB7E70-093E-4B5A-8A0F-6C22C94FEB36}" destId="{5EC96554-E370-4F81-88F4-878B5DD18749}" srcOrd="5" destOrd="0" parTransId="{5D6709B4-4193-4AFA-92C6-DDE021717101}" sibTransId="{CDBA78A7-1B28-4078-9BCA-0A2FF2316CF5}"/>
    <dgm:cxn modelId="{42F72891-FB17-459C-9D1A-82B71506078A}" type="presOf" srcId="{0F8A4359-AF28-463D-8038-B292129A947D}" destId="{9458B5D1-3BF6-487E-8D94-F3996BA86DCE}" srcOrd="0" destOrd="0" presId="urn:microsoft.com/office/officeart/2005/8/layout/pyramid2"/>
    <dgm:cxn modelId="{FBD55502-4A11-47C3-8A06-DED64B4A67BB}" srcId="{72CB7E70-093E-4B5A-8A0F-6C22C94FEB36}" destId="{FBCC59DA-4C82-481D-8548-962C7CAE4569}" srcOrd="6" destOrd="0" parTransId="{B21E4D66-DBA6-4757-A24D-7206E07D112D}" sibTransId="{A3081763-5F3E-4F93-8EED-1084C7D160B3}"/>
    <dgm:cxn modelId="{DED5B98D-20CA-4EFC-A8BD-F2E5671ABD1E}" type="presOf" srcId="{3D94CD8D-3DCB-4E1F-86CD-ED6D987A0B55}" destId="{B537598E-0094-4CBC-B96C-C3974A20CD36}" srcOrd="0" destOrd="0" presId="urn:microsoft.com/office/officeart/2005/8/layout/pyramid2"/>
    <dgm:cxn modelId="{5E234EC7-BFE6-4B12-98BC-0E514E4412E5}" srcId="{72CB7E70-093E-4B5A-8A0F-6C22C94FEB36}" destId="{0F8A4359-AF28-463D-8038-B292129A947D}" srcOrd="0" destOrd="0" parTransId="{D13C8704-F38E-41B2-8CD6-FCC43904FB52}" sibTransId="{A4F92D0D-31DE-492E-B3BF-EDC32898BD37}"/>
    <dgm:cxn modelId="{0D926156-E11D-475F-806A-A15D7BD8AA9C}" srcId="{72CB7E70-093E-4B5A-8A0F-6C22C94FEB36}" destId="{D775E66C-6FAC-4CFE-B0CF-F429DC663B50}" srcOrd="2" destOrd="0" parTransId="{2CEB0C97-618C-41D0-8719-A9CB2ACB5DAA}" sibTransId="{C2414B27-3111-4E0C-917B-BCF086473BE5}"/>
    <dgm:cxn modelId="{FA12B422-ADE8-4602-BCBF-D3273FBB295C}" type="presOf" srcId="{379445D8-E803-4F88-B6EE-B782A6E727A1}" destId="{DEA09AF6-DC1E-4E75-A59A-248AC5F686EA}" srcOrd="0" destOrd="0" presId="urn:microsoft.com/office/officeart/2005/8/layout/pyramid2"/>
    <dgm:cxn modelId="{A41E40D3-02FB-4624-BF0D-C74B0B564013}" srcId="{72CB7E70-093E-4B5A-8A0F-6C22C94FEB36}" destId="{1C2C33EB-BDB9-400B-9B74-1059E89B6CE7}" srcOrd="4" destOrd="0" parTransId="{D9FA211A-38C8-44AE-AB8E-29D09CF2D9B2}" sibTransId="{D1C36E90-F2F7-4B9B-B5CA-49E3D4D218D1}"/>
    <dgm:cxn modelId="{9B977739-4A28-46DD-9CFD-FB2E28026709}" type="presOf" srcId="{970315D3-4E72-4443-8463-A276AAA3970F}" destId="{870E7772-A737-49C8-A092-3F350ECDBB20}" srcOrd="0" destOrd="0" presId="urn:microsoft.com/office/officeart/2005/8/layout/pyramid2"/>
    <dgm:cxn modelId="{CF8B3899-3D34-4DC2-BE71-B3294D64A7BD}" type="presParOf" srcId="{E81EE0F5-BC34-4B7C-A793-ACCFE66146B1}" destId="{DA44075F-77DB-4559-A29D-B257FE21B4BE}" srcOrd="0" destOrd="0" presId="urn:microsoft.com/office/officeart/2005/8/layout/pyramid2"/>
    <dgm:cxn modelId="{00113910-0D2D-42C2-B9BD-0C75CAC29D0E}" type="presParOf" srcId="{E81EE0F5-BC34-4B7C-A793-ACCFE66146B1}" destId="{23EFD6E3-A366-447D-AF28-6C7BDD8CF5A3}" srcOrd="1" destOrd="0" presId="urn:microsoft.com/office/officeart/2005/8/layout/pyramid2"/>
    <dgm:cxn modelId="{22967B04-EB11-4A7D-8D56-A4C28807CD0B}" type="presParOf" srcId="{23EFD6E3-A366-447D-AF28-6C7BDD8CF5A3}" destId="{9458B5D1-3BF6-487E-8D94-F3996BA86DCE}" srcOrd="0" destOrd="0" presId="urn:microsoft.com/office/officeart/2005/8/layout/pyramid2"/>
    <dgm:cxn modelId="{BC591B01-C1DA-4666-BBF2-B776A8B530F0}" type="presParOf" srcId="{23EFD6E3-A366-447D-AF28-6C7BDD8CF5A3}" destId="{EEF958FB-8AE8-4B4A-97AB-70CF377C314C}" srcOrd="1" destOrd="0" presId="urn:microsoft.com/office/officeart/2005/8/layout/pyramid2"/>
    <dgm:cxn modelId="{7F700E04-452B-4E28-9DA8-A6F2E86EA856}" type="presParOf" srcId="{23EFD6E3-A366-447D-AF28-6C7BDD8CF5A3}" destId="{6A6E7E61-3F07-49D2-80D3-0AEBAB6D585F}" srcOrd="2" destOrd="0" presId="urn:microsoft.com/office/officeart/2005/8/layout/pyramid2"/>
    <dgm:cxn modelId="{764BDB77-B9D3-4C14-8C37-4E76434E2089}" type="presParOf" srcId="{23EFD6E3-A366-447D-AF28-6C7BDD8CF5A3}" destId="{F35EC5C8-8066-4B08-AF52-F1DCAB58E361}" srcOrd="3" destOrd="0" presId="urn:microsoft.com/office/officeart/2005/8/layout/pyramid2"/>
    <dgm:cxn modelId="{33B51D4F-6331-4E56-8664-79F75D334370}" type="presParOf" srcId="{23EFD6E3-A366-447D-AF28-6C7BDD8CF5A3}" destId="{6EAF92C1-A229-4E74-9F4C-A8519815CBBD}" srcOrd="4" destOrd="0" presId="urn:microsoft.com/office/officeart/2005/8/layout/pyramid2"/>
    <dgm:cxn modelId="{D90C2D9C-9BAB-4DA0-AE63-DB6B86040CD2}" type="presParOf" srcId="{23EFD6E3-A366-447D-AF28-6C7BDD8CF5A3}" destId="{FBDCE23A-CDBC-4DB7-B53A-48ECE158DF54}" srcOrd="5" destOrd="0" presId="urn:microsoft.com/office/officeart/2005/8/layout/pyramid2"/>
    <dgm:cxn modelId="{C57B7A7C-0C7B-430E-8D2C-CCF1D213BE41}" type="presParOf" srcId="{23EFD6E3-A366-447D-AF28-6C7BDD8CF5A3}" destId="{437B099C-4AB1-4A0C-8177-DF98705B09D3}" srcOrd="6" destOrd="0" presId="urn:microsoft.com/office/officeart/2005/8/layout/pyramid2"/>
    <dgm:cxn modelId="{2A9A2501-6168-4C91-B0A2-BF685B41A822}" type="presParOf" srcId="{23EFD6E3-A366-447D-AF28-6C7BDD8CF5A3}" destId="{28DAF598-30E4-41AF-9035-82F47A45929D}" srcOrd="7" destOrd="0" presId="urn:microsoft.com/office/officeart/2005/8/layout/pyramid2"/>
    <dgm:cxn modelId="{CBE12D78-8C33-4AAF-86EC-8EF5C09E1840}" type="presParOf" srcId="{23EFD6E3-A366-447D-AF28-6C7BDD8CF5A3}" destId="{9BED6BD1-92B4-451A-A15B-50BA11D4383B}" srcOrd="8" destOrd="0" presId="urn:microsoft.com/office/officeart/2005/8/layout/pyramid2"/>
    <dgm:cxn modelId="{7C6F3344-587E-473F-AC8E-48AECAA8441E}" type="presParOf" srcId="{23EFD6E3-A366-447D-AF28-6C7BDD8CF5A3}" destId="{9653FB25-460A-45C3-A260-40A98D0341D9}" srcOrd="9" destOrd="0" presId="urn:microsoft.com/office/officeart/2005/8/layout/pyramid2"/>
    <dgm:cxn modelId="{6B941A9F-96B1-4E82-BD32-43B904327E6A}" type="presParOf" srcId="{23EFD6E3-A366-447D-AF28-6C7BDD8CF5A3}" destId="{85ED3440-1446-45DC-A0D2-D53DD2A727DF}" srcOrd="10" destOrd="0" presId="urn:microsoft.com/office/officeart/2005/8/layout/pyramid2"/>
    <dgm:cxn modelId="{32410AF7-F6B4-47E8-9A0A-990BF6A3677C}" type="presParOf" srcId="{23EFD6E3-A366-447D-AF28-6C7BDD8CF5A3}" destId="{26062BBD-0325-4944-8F88-7C598377D781}" srcOrd="11" destOrd="0" presId="urn:microsoft.com/office/officeart/2005/8/layout/pyramid2"/>
    <dgm:cxn modelId="{D637ECC4-2084-40CB-85BF-63F2659F8E3B}" type="presParOf" srcId="{23EFD6E3-A366-447D-AF28-6C7BDD8CF5A3}" destId="{FD971705-319B-4560-93A6-00D6CDA12796}" srcOrd="12" destOrd="0" presId="urn:microsoft.com/office/officeart/2005/8/layout/pyramid2"/>
    <dgm:cxn modelId="{AB3F1BFA-7A2B-4E6A-81C0-886B73189B05}" type="presParOf" srcId="{23EFD6E3-A366-447D-AF28-6C7BDD8CF5A3}" destId="{77F428EF-57CC-4A49-9B55-D66BF39E8310}" srcOrd="13" destOrd="0" presId="urn:microsoft.com/office/officeart/2005/8/layout/pyramid2"/>
    <dgm:cxn modelId="{934D8A9B-2776-4D60-86C5-126C9C70A918}" type="presParOf" srcId="{23EFD6E3-A366-447D-AF28-6C7BDD8CF5A3}" destId="{B537598E-0094-4CBC-B96C-C3974A20CD36}" srcOrd="14" destOrd="0" presId="urn:microsoft.com/office/officeart/2005/8/layout/pyramid2"/>
    <dgm:cxn modelId="{1835BD34-2A78-4D0D-A9CA-8C5BFCCF18F7}" type="presParOf" srcId="{23EFD6E3-A366-447D-AF28-6C7BDD8CF5A3}" destId="{0988181F-B94E-4FB4-B051-2A2049469853}" srcOrd="15" destOrd="0" presId="urn:microsoft.com/office/officeart/2005/8/layout/pyramid2"/>
    <dgm:cxn modelId="{1C212734-430D-46F8-9DFB-84485F73EDD8}" type="presParOf" srcId="{23EFD6E3-A366-447D-AF28-6C7BDD8CF5A3}" destId="{870E7772-A737-49C8-A092-3F350ECDBB20}" srcOrd="16" destOrd="0" presId="urn:microsoft.com/office/officeart/2005/8/layout/pyramid2"/>
    <dgm:cxn modelId="{86AEFBB2-9FD5-4DC3-92A7-C985B879A273}" type="presParOf" srcId="{23EFD6E3-A366-447D-AF28-6C7BDD8CF5A3}" destId="{9034FE84-AD45-446E-AB4A-3E41E2C39899}" srcOrd="17" destOrd="0" presId="urn:microsoft.com/office/officeart/2005/8/layout/pyramid2"/>
    <dgm:cxn modelId="{F34C6642-28BC-4FED-825E-EA9DB6531784}" type="presParOf" srcId="{23EFD6E3-A366-447D-AF28-6C7BDD8CF5A3}" destId="{B7B23C4B-D469-4BA1-9297-46CF64AC7041}" srcOrd="18" destOrd="0" presId="urn:microsoft.com/office/officeart/2005/8/layout/pyramid2"/>
    <dgm:cxn modelId="{6A8D691D-AF4E-4701-A0AE-018E77FB3688}" type="presParOf" srcId="{23EFD6E3-A366-447D-AF28-6C7BDD8CF5A3}" destId="{F3BBF1C6-81AB-4A46-B59A-4F8D30D3B10E}" srcOrd="19" destOrd="0" presId="urn:microsoft.com/office/officeart/2005/8/layout/pyramid2"/>
    <dgm:cxn modelId="{584AB3DD-C6DF-4168-9311-98AB5F02512D}" type="presParOf" srcId="{23EFD6E3-A366-447D-AF28-6C7BDD8CF5A3}" destId="{DEA09AF6-DC1E-4E75-A59A-248AC5F686EA}" srcOrd="20" destOrd="0" presId="urn:microsoft.com/office/officeart/2005/8/layout/pyramid2"/>
    <dgm:cxn modelId="{5E361FA2-545F-47D5-92F9-9BF71B137B66}" type="presParOf" srcId="{23EFD6E3-A366-447D-AF28-6C7BDD8CF5A3}" destId="{07665A87-4BDE-4D32-993E-92B8C3482691}" srcOrd="2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3EF289-2415-41B2-B0D0-DA87041D0C8C}"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tr-TR"/>
        </a:p>
      </dgm:t>
    </dgm:pt>
    <dgm:pt modelId="{548CAC89-DDDC-4BA7-8882-D75EF30F4F69}">
      <dgm:prSet phldrT="[Metin]" custT="1"/>
      <dgm:spPr/>
      <dgm:t>
        <a:bodyPr/>
        <a:lstStyle/>
        <a:p>
          <a:r>
            <a:rPr lang="tr-TR" sz="1600" b="1" dirty="0" smtClean="0">
              <a:solidFill>
                <a:schemeClr val="tx1"/>
              </a:solidFill>
              <a:latin typeface="Times New Roman" pitchFamily="18" charset="0"/>
              <a:cs typeface="Times New Roman" pitchFamily="18" charset="0"/>
            </a:rPr>
            <a:t>Özel Eğitim Okul/Kurumları</a:t>
          </a:r>
          <a:endParaRPr lang="tr-TR" sz="1600" b="1" dirty="0">
            <a:solidFill>
              <a:schemeClr val="tx1"/>
            </a:solidFill>
            <a:latin typeface="Times New Roman" pitchFamily="18" charset="0"/>
            <a:cs typeface="Times New Roman" pitchFamily="18" charset="0"/>
          </a:endParaRPr>
        </a:p>
      </dgm:t>
    </dgm:pt>
    <dgm:pt modelId="{8F638D78-BF56-4AFC-9436-3216E9B844EA}" type="parTrans" cxnId="{673278E9-597A-403D-9D5F-85C5506958E9}">
      <dgm:prSet/>
      <dgm:spPr/>
      <dgm:t>
        <a:bodyPr/>
        <a:lstStyle/>
        <a:p>
          <a:endParaRPr lang="tr-TR"/>
        </a:p>
      </dgm:t>
    </dgm:pt>
    <dgm:pt modelId="{85370283-BF22-4CAF-87E5-16F944851882}" type="sibTrans" cxnId="{673278E9-597A-403D-9D5F-85C5506958E9}">
      <dgm:prSet/>
      <dgm:spPr/>
      <dgm:t>
        <a:bodyPr/>
        <a:lstStyle/>
        <a:p>
          <a:endParaRPr lang="tr-TR"/>
        </a:p>
      </dgm:t>
    </dgm:pt>
    <dgm:pt modelId="{49D72236-52AB-47E1-BEA7-DE6C47F23CC8}">
      <dgm:prSet custT="1"/>
      <dgm:spPr/>
      <dgm:t>
        <a:bodyPr/>
        <a:lstStyle/>
        <a:p>
          <a:r>
            <a:rPr lang="tr-TR" sz="1600" b="1" dirty="0" smtClean="0">
              <a:solidFill>
                <a:schemeClr val="tx1"/>
              </a:solidFill>
              <a:latin typeface="Times New Roman" pitchFamily="18" charset="0"/>
              <a:cs typeface="Times New Roman" pitchFamily="18" charset="0"/>
            </a:rPr>
            <a:t>Özel Eğitim Sınıfları</a:t>
          </a:r>
          <a:endParaRPr lang="tr-TR" sz="1600" dirty="0" smtClean="0">
            <a:solidFill>
              <a:schemeClr val="tx1">
                <a:lumMod val="95000"/>
                <a:lumOff val="5000"/>
              </a:schemeClr>
            </a:solidFill>
            <a:latin typeface="Times New Roman" pitchFamily="18" charset="0"/>
            <a:cs typeface="Times New Roman" pitchFamily="18" charset="0"/>
          </a:endParaRPr>
        </a:p>
      </dgm:t>
    </dgm:pt>
    <dgm:pt modelId="{255CE84F-30DB-48C1-A71E-17D87CC9D258}" type="parTrans" cxnId="{712583A5-7CBC-4664-BAEA-6A7F1B4EEC6A}">
      <dgm:prSet/>
      <dgm:spPr/>
      <dgm:t>
        <a:bodyPr/>
        <a:lstStyle/>
        <a:p>
          <a:endParaRPr lang="tr-TR"/>
        </a:p>
      </dgm:t>
    </dgm:pt>
    <dgm:pt modelId="{68BBC0D5-9EFE-4911-8ABC-30F0F1455B1A}" type="sibTrans" cxnId="{712583A5-7CBC-4664-BAEA-6A7F1B4EEC6A}">
      <dgm:prSet/>
      <dgm:spPr/>
      <dgm:t>
        <a:bodyPr/>
        <a:lstStyle/>
        <a:p>
          <a:endParaRPr lang="tr-TR"/>
        </a:p>
      </dgm:t>
    </dgm:pt>
    <dgm:pt modelId="{C795FA6C-0D7F-4CC3-AD27-3D289562DD71}">
      <dgm:prSet custT="1"/>
      <dgm:spPr/>
      <dgm:t>
        <a:bodyPr/>
        <a:lstStyle/>
        <a:p>
          <a:r>
            <a:rPr lang="tr-TR" sz="1600" b="1" dirty="0" smtClean="0">
              <a:solidFill>
                <a:schemeClr val="tx1"/>
              </a:solidFill>
              <a:latin typeface="Times New Roman" pitchFamily="18" charset="0"/>
              <a:cs typeface="Times New Roman" pitchFamily="18" charset="0"/>
            </a:rPr>
            <a:t>Hastane Sınıfında Eğitim</a:t>
          </a:r>
          <a:endParaRPr lang="tr-TR" sz="1600" dirty="0" smtClean="0">
            <a:solidFill>
              <a:schemeClr val="tx1">
                <a:lumMod val="95000"/>
                <a:lumOff val="5000"/>
              </a:schemeClr>
            </a:solidFill>
            <a:latin typeface="Times New Roman" pitchFamily="18" charset="0"/>
            <a:cs typeface="Times New Roman" pitchFamily="18" charset="0"/>
          </a:endParaRPr>
        </a:p>
      </dgm:t>
    </dgm:pt>
    <dgm:pt modelId="{3806C355-4CF2-46DE-BAEC-AE90AFE1351E}" type="parTrans" cxnId="{16C8AB3D-AA24-4666-A166-8FF5505ADEDE}">
      <dgm:prSet/>
      <dgm:spPr/>
      <dgm:t>
        <a:bodyPr/>
        <a:lstStyle/>
        <a:p>
          <a:endParaRPr lang="tr-TR"/>
        </a:p>
      </dgm:t>
    </dgm:pt>
    <dgm:pt modelId="{1451723B-B8A8-4CDE-95FB-62555A932156}" type="sibTrans" cxnId="{16C8AB3D-AA24-4666-A166-8FF5505ADEDE}">
      <dgm:prSet/>
      <dgm:spPr/>
      <dgm:t>
        <a:bodyPr/>
        <a:lstStyle/>
        <a:p>
          <a:endParaRPr lang="tr-TR"/>
        </a:p>
      </dgm:t>
    </dgm:pt>
    <dgm:pt modelId="{272D242F-FFE1-4133-8746-C2AC7C93AC09}">
      <dgm:prSet custT="1"/>
      <dgm:spPr/>
      <dgm:t>
        <a:bodyPr/>
        <a:lstStyle/>
        <a:p>
          <a:r>
            <a:rPr lang="tr-TR" sz="1600" b="1" dirty="0" smtClean="0">
              <a:solidFill>
                <a:schemeClr val="tx1"/>
              </a:solidFill>
              <a:latin typeface="Times New Roman" pitchFamily="18" charset="0"/>
              <a:cs typeface="Times New Roman" pitchFamily="18" charset="0"/>
            </a:rPr>
            <a:t>Evde Eğitim</a:t>
          </a:r>
        </a:p>
        <a:p>
          <a:r>
            <a:rPr lang="tr-TR" sz="1600" b="1" dirty="0" smtClean="0">
              <a:solidFill>
                <a:schemeClr val="tx1"/>
              </a:solidFill>
              <a:latin typeface="Times New Roman" pitchFamily="18" charset="0"/>
              <a:cs typeface="Times New Roman" pitchFamily="18" charset="0"/>
            </a:rPr>
            <a:t>(4 ay) </a:t>
          </a:r>
          <a:endParaRPr lang="tr-TR" sz="1600" dirty="0" smtClean="0">
            <a:solidFill>
              <a:schemeClr val="tx1">
                <a:lumMod val="95000"/>
                <a:lumOff val="5000"/>
              </a:schemeClr>
            </a:solidFill>
            <a:latin typeface="Times New Roman" pitchFamily="18" charset="0"/>
            <a:cs typeface="Times New Roman" pitchFamily="18" charset="0"/>
          </a:endParaRPr>
        </a:p>
      </dgm:t>
    </dgm:pt>
    <dgm:pt modelId="{405190AE-914D-4708-9C29-3580BB804459}" type="parTrans" cxnId="{FEF3692C-B1B5-4B40-AB05-805056D69ABD}">
      <dgm:prSet/>
      <dgm:spPr/>
      <dgm:t>
        <a:bodyPr/>
        <a:lstStyle/>
        <a:p>
          <a:endParaRPr lang="tr-TR"/>
        </a:p>
      </dgm:t>
    </dgm:pt>
    <dgm:pt modelId="{A51E484D-7F46-4F0D-936A-B2E827077376}" type="sibTrans" cxnId="{FEF3692C-B1B5-4B40-AB05-805056D69ABD}">
      <dgm:prSet/>
      <dgm:spPr/>
      <dgm:t>
        <a:bodyPr/>
        <a:lstStyle/>
        <a:p>
          <a:endParaRPr lang="tr-TR"/>
        </a:p>
      </dgm:t>
    </dgm:pt>
    <dgm:pt modelId="{07EA71F7-9FDA-4237-8706-E83DDCC30788}">
      <dgm:prSet custT="1"/>
      <dgm:spPr/>
      <dgm:t>
        <a:bodyPr/>
        <a:lstStyle/>
        <a:p>
          <a:r>
            <a:rPr lang="tr-TR" sz="1600" b="1" dirty="0" smtClean="0">
              <a:solidFill>
                <a:schemeClr val="tx1">
                  <a:lumMod val="95000"/>
                  <a:lumOff val="5000"/>
                </a:schemeClr>
              </a:solidFill>
              <a:latin typeface="Times New Roman" pitchFamily="18" charset="0"/>
              <a:cs typeface="Times New Roman" pitchFamily="18" charset="0"/>
            </a:rPr>
            <a:t>Tam Zamanlı Kaynaştırma</a:t>
          </a:r>
        </a:p>
      </dgm:t>
    </dgm:pt>
    <dgm:pt modelId="{49958D64-9751-4256-B997-EFC02CEE73AD}" type="parTrans" cxnId="{EA9D38F5-3625-493D-94F5-DEEE9D390547}">
      <dgm:prSet/>
      <dgm:spPr/>
      <dgm:t>
        <a:bodyPr/>
        <a:lstStyle/>
        <a:p>
          <a:endParaRPr lang="tr-TR"/>
        </a:p>
      </dgm:t>
    </dgm:pt>
    <dgm:pt modelId="{AA2C1E19-5BB4-4776-9755-25D3076A1483}" type="sibTrans" cxnId="{EA9D38F5-3625-493D-94F5-DEEE9D390547}">
      <dgm:prSet/>
      <dgm:spPr/>
      <dgm:t>
        <a:bodyPr/>
        <a:lstStyle/>
        <a:p>
          <a:endParaRPr lang="tr-TR"/>
        </a:p>
      </dgm:t>
    </dgm:pt>
    <dgm:pt modelId="{7D3E0514-53A7-467A-A8D8-F0E223DFD932}" type="pres">
      <dgm:prSet presAssocID="{833EF289-2415-41B2-B0D0-DA87041D0C8C}" presName="composite" presStyleCnt="0">
        <dgm:presLayoutVars>
          <dgm:chMax val="5"/>
          <dgm:dir/>
          <dgm:animLvl val="ctr"/>
          <dgm:resizeHandles val="exact"/>
        </dgm:presLayoutVars>
      </dgm:prSet>
      <dgm:spPr/>
      <dgm:t>
        <a:bodyPr/>
        <a:lstStyle/>
        <a:p>
          <a:endParaRPr lang="tr-TR"/>
        </a:p>
      </dgm:t>
    </dgm:pt>
    <dgm:pt modelId="{F018827C-6007-482D-9B97-7EE2AA6CB7BB}" type="pres">
      <dgm:prSet presAssocID="{833EF289-2415-41B2-B0D0-DA87041D0C8C}" presName="cycle" presStyleCnt="0"/>
      <dgm:spPr/>
    </dgm:pt>
    <dgm:pt modelId="{E94006C2-393D-42AB-B135-800AF754698C}" type="pres">
      <dgm:prSet presAssocID="{833EF289-2415-41B2-B0D0-DA87041D0C8C}" presName="centerShape" presStyleCnt="0"/>
      <dgm:spPr/>
    </dgm:pt>
    <dgm:pt modelId="{B353BDC8-FA47-4C3A-A965-235DECE676AF}" type="pres">
      <dgm:prSet presAssocID="{833EF289-2415-41B2-B0D0-DA87041D0C8C}" presName="connSite" presStyleLbl="node1" presStyleIdx="0" presStyleCnt="6"/>
      <dgm:spPr/>
    </dgm:pt>
    <dgm:pt modelId="{2F9F5A32-D280-4F4A-8A28-E8C59A18415D}" type="pres">
      <dgm:prSet presAssocID="{833EF289-2415-41B2-B0D0-DA87041D0C8C}" presName="visible" presStyleLbl="node1" presStyleIdx="0" presStyleCnt="6" custScaleX="93316" custScaleY="101757" custLinFactNeighborX="0" custLinFactNeighborY="-4273"/>
      <dgm:spPr>
        <a:prstGeom prst="rightArrow">
          <a:avLst/>
        </a:prstGeom>
        <a:solidFill>
          <a:schemeClr val="accent2">
            <a:lumMod val="20000"/>
            <a:lumOff val="80000"/>
          </a:schemeClr>
        </a:solidFill>
      </dgm:spPr>
    </dgm:pt>
    <dgm:pt modelId="{4321A9BB-65A9-4143-B793-701436758EC4}" type="pres">
      <dgm:prSet presAssocID="{8F638D78-BF56-4AFC-9436-3216E9B844EA}" presName="Name25" presStyleLbl="parChTrans1D1" presStyleIdx="0" presStyleCnt="5"/>
      <dgm:spPr/>
      <dgm:t>
        <a:bodyPr/>
        <a:lstStyle/>
        <a:p>
          <a:endParaRPr lang="tr-TR"/>
        </a:p>
      </dgm:t>
    </dgm:pt>
    <dgm:pt modelId="{F1FE7D4D-7B7D-4711-A5F1-D9A63DAD1DC2}" type="pres">
      <dgm:prSet presAssocID="{548CAC89-DDDC-4BA7-8882-D75EF30F4F69}" presName="node" presStyleCnt="0"/>
      <dgm:spPr/>
    </dgm:pt>
    <dgm:pt modelId="{E6F480B7-CB3D-4561-B47B-5405E1663957}" type="pres">
      <dgm:prSet presAssocID="{548CAC89-DDDC-4BA7-8882-D75EF30F4F69}" presName="parentNode" presStyleLbl="node1" presStyleIdx="1" presStyleCnt="6" custScaleX="403826" custScaleY="148631" custLinFactNeighborX="47607" custLinFactNeighborY="56476">
        <dgm:presLayoutVars>
          <dgm:chMax val="1"/>
          <dgm:bulletEnabled val="1"/>
        </dgm:presLayoutVars>
      </dgm:prSet>
      <dgm:spPr/>
      <dgm:t>
        <a:bodyPr/>
        <a:lstStyle/>
        <a:p>
          <a:endParaRPr lang="tr-TR"/>
        </a:p>
      </dgm:t>
    </dgm:pt>
    <dgm:pt modelId="{F1C0368C-D1F2-4551-9E51-1D15D952E496}" type="pres">
      <dgm:prSet presAssocID="{548CAC89-DDDC-4BA7-8882-D75EF30F4F69}" presName="childNode" presStyleLbl="revTx" presStyleIdx="0" presStyleCnt="0">
        <dgm:presLayoutVars>
          <dgm:bulletEnabled val="1"/>
        </dgm:presLayoutVars>
      </dgm:prSet>
      <dgm:spPr/>
      <dgm:t>
        <a:bodyPr/>
        <a:lstStyle/>
        <a:p>
          <a:endParaRPr lang="tr-TR"/>
        </a:p>
      </dgm:t>
    </dgm:pt>
    <dgm:pt modelId="{23293795-EF4F-4DE0-BC02-E4FFC7044661}" type="pres">
      <dgm:prSet presAssocID="{255CE84F-30DB-48C1-A71E-17D87CC9D258}" presName="Name25" presStyleLbl="parChTrans1D1" presStyleIdx="1" presStyleCnt="5"/>
      <dgm:spPr/>
      <dgm:t>
        <a:bodyPr/>
        <a:lstStyle/>
        <a:p>
          <a:endParaRPr lang="tr-TR"/>
        </a:p>
      </dgm:t>
    </dgm:pt>
    <dgm:pt modelId="{1EA52C7C-ED6B-487B-85D6-6C37AD5DF607}" type="pres">
      <dgm:prSet presAssocID="{49D72236-52AB-47E1-BEA7-DE6C47F23CC8}" presName="node" presStyleCnt="0"/>
      <dgm:spPr/>
    </dgm:pt>
    <dgm:pt modelId="{740C9679-D48A-45B0-A08C-EFC9A7D8248C}" type="pres">
      <dgm:prSet presAssocID="{49D72236-52AB-47E1-BEA7-DE6C47F23CC8}" presName="parentNode" presStyleLbl="node1" presStyleIdx="2" presStyleCnt="6" custScaleX="271603" custScaleY="174406" custLinFactX="120165" custLinFactNeighborX="200000" custLinFactNeighborY="-36647">
        <dgm:presLayoutVars>
          <dgm:chMax val="1"/>
          <dgm:bulletEnabled val="1"/>
        </dgm:presLayoutVars>
      </dgm:prSet>
      <dgm:spPr/>
      <dgm:t>
        <a:bodyPr/>
        <a:lstStyle/>
        <a:p>
          <a:endParaRPr lang="tr-TR"/>
        </a:p>
      </dgm:t>
    </dgm:pt>
    <dgm:pt modelId="{09C0AA70-FEF1-4611-8FF5-A908ABB57FBA}" type="pres">
      <dgm:prSet presAssocID="{49D72236-52AB-47E1-BEA7-DE6C47F23CC8}" presName="childNode" presStyleLbl="revTx" presStyleIdx="0" presStyleCnt="0">
        <dgm:presLayoutVars>
          <dgm:bulletEnabled val="1"/>
        </dgm:presLayoutVars>
      </dgm:prSet>
      <dgm:spPr/>
    </dgm:pt>
    <dgm:pt modelId="{2C832AD8-B7DF-40C6-B75B-571BFE12EA0E}" type="pres">
      <dgm:prSet presAssocID="{49958D64-9751-4256-B997-EFC02CEE73AD}" presName="Name25" presStyleLbl="parChTrans1D1" presStyleIdx="2" presStyleCnt="5"/>
      <dgm:spPr/>
      <dgm:t>
        <a:bodyPr/>
        <a:lstStyle/>
        <a:p>
          <a:endParaRPr lang="tr-TR"/>
        </a:p>
      </dgm:t>
    </dgm:pt>
    <dgm:pt modelId="{7987A183-0B47-4542-AEFF-9876DD63A4CE}" type="pres">
      <dgm:prSet presAssocID="{07EA71F7-9FDA-4237-8706-E83DDCC30788}" presName="node" presStyleCnt="0"/>
      <dgm:spPr/>
    </dgm:pt>
    <dgm:pt modelId="{4DFF94EE-F31C-4B6C-B08A-9166EAE8B7CF}" type="pres">
      <dgm:prSet presAssocID="{07EA71F7-9FDA-4237-8706-E83DDCC30788}" presName="parentNode" presStyleLbl="node1" presStyleIdx="3" presStyleCnt="6" custScaleX="369425" custScaleY="147644" custLinFactX="106953" custLinFactNeighborX="200000" custLinFactNeighborY="12953">
        <dgm:presLayoutVars>
          <dgm:chMax val="1"/>
          <dgm:bulletEnabled val="1"/>
        </dgm:presLayoutVars>
      </dgm:prSet>
      <dgm:spPr/>
      <dgm:t>
        <a:bodyPr/>
        <a:lstStyle/>
        <a:p>
          <a:endParaRPr lang="tr-TR"/>
        </a:p>
      </dgm:t>
    </dgm:pt>
    <dgm:pt modelId="{3D8E1ED6-5F35-434D-9D15-CF0B35BCD70D}" type="pres">
      <dgm:prSet presAssocID="{07EA71F7-9FDA-4237-8706-E83DDCC30788}" presName="childNode" presStyleLbl="revTx" presStyleIdx="0" presStyleCnt="0">
        <dgm:presLayoutVars>
          <dgm:bulletEnabled val="1"/>
        </dgm:presLayoutVars>
      </dgm:prSet>
      <dgm:spPr/>
    </dgm:pt>
    <dgm:pt modelId="{EBAB3E28-489D-4928-B37B-B46DFAEB39CD}" type="pres">
      <dgm:prSet presAssocID="{405190AE-914D-4708-9C29-3580BB804459}" presName="Name25" presStyleLbl="parChTrans1D1" presStyleIdx="3" presStyleCnt="5"/>
      <dgm:spPr/>
      <dgm:t>
        <a:bodyPr/>
        <a:lstStyle/>
        <a:p>
          <a:endParaRPr lang="tr-TR"/>
        </a:p>
      </dgm:t>
    </dgm:pt>
    <dgm:pt modelId="{AD1F0FBB-E37B-4E75-B1A3-F48977CB5258}" type="pres">
      <dgm:prSet presAssocID="{272D242F-FFE1-4133-8746-C2AC7C93AC09}" presName="node" presStyleCnt="0"/>
      <dgm:spPr/>
    </dgm:pt>
    <dgm:pt modelId="{1AD5171B-1C6E-49C4-B0DE-9C95BE5F6639}" type="pres">
      <dgm:prSet presAssocID="{272D242F-FFE1-4133-8746-C2AC7C93AC09}" presName="parentNode" presStyleLbl="node1" presStyleIdx="4" presStyleCnt="6" custScaleX="284095" custScaleY="179027" custLinFactX="180957" custLinFactNeighborX="200000" custLinFactNeighborY="57660">
        <dgm:presLayoutVars>
          <dgm:chMax val="1"/>
          <dgm:bulletEnabled val="1"/>
        </dgm:presLayoutVars>
      </dgm:prSet>
      <dgm:spPr/>
      <dgm:t>
        <a:bodyPr/>
        <a:lstStyle/>
        <a:p>
          <a:endParaRPr lang="tr-TR"/>
        </a:p>
      </dgm:t>
    </dgm:pt>
    <dgm:pt modelId="{CA8E8965-5DB9-4E72-88BC-35A9CBBAA67F}" type="pres">
      <dgm:prSet presAssocID="{272D242F-FFE1-4133-8746-C2AC7C93AC09}" presName="childNode" presStyleLbl="revTx" presStyleIdx="0" presStyleCnt="0">
        <dgm:presLayoutVars>
          <dgm:bulletEnabled val="1"/>
        </dgm:presLayoutVars>
      </dgm:prSet>
      <dgm:spPr/>
    </dgm:pt>
    <dgm:pt modelId="{6FC48A27-09A2-4349-9C6B-8F7ED8E0268F}" type="pres">
      <dgm:prSet presAssocID="{3806C355-4CF2-46DE-BAEC-AE90AFE1351E}" presName="Name25" presStyleLbl="parChTrans1D1" presStyleIdx="4" presStyleCnt="5"/>
      <dgm:spPr/>
      <dgm:t>
        <a:bodyPr/>
        <a:lstStyle/>
        <a:p>
          <a:endParaRPr lang="tr-TR"/>
        </a:p>
      </dgm:t>
    </dgm:pt>
    <dgm:pt modelId="{B0C03254-8672-4C79-9F37-C5AD3E4B7A0B}" type="pres">
      <dgm:prSet presAssocID="{C795FA6C-0D7F-4CC3-AD27-3D289562DD71}" presName="node" presStyleCnt="0"/>
      <dgm:spPr/>
    </dgm:pt>
    <dgm:pt modelId="{79F51B49-B6EC-4A93-9E5C-96E1DBE167EE}" type="pres">
      <dgm:prSet presAssocID="{C795FA6C-0D7F-4CC3-AD27-3D289562DD71}" presName="parentNode" presStyleLbl="node1" presStyleIdx="5" presStyleCnt="6" custScaleX="357176" custScaleY="104814" custLinFactX="5089" custLinFactNeighborX="100000" custLinFactNeighborY="-51492">
        <dgm:presLayoutVars>
          <dgm:chMax val="1"/>
          <dgm:bulletEnabled val="1"/>
        </dgm:presLayoutVars>
      </dgm:prSet>
      <dgm:spPr/>
      <dgm:t>
        <a:bodyPr/>
        <a:lstStyle/>
        <a:p>
          <a:endParaRPr lang="tr-TR"/>
        </a:p>
      </dgm:t>
    </dgm:pt>
    <dgm:pt modelId="{85A6591A-7250-46AD-9F56-5AC74C592BF7}" type="pres">
      <dgm:prSet presAssocID="{C795FA6C-0D7F-4CC3-AD27-3D289562DD71}" presName="childNode" presStyleLbl="revTx" presStyleIdx="0" presStyleCnt="0">
        <dgm:presLayoutVars>
          <dgm:bulletEnabled val="1"/>
        </dgm:presLayoutVars>
      </dgm:prSet>
      <dgm:spPr/>
    </dgm:pt>
  </dgm:ptLst>
  <dgm:cxnLst>
    <dgm:cxn modelId="{673278E9-597A-403D-9D5F-85C5506958E9}" srcId="{833EF289-2415-41B2-B0D0-DA87041D0C8C}" destId="{548CAC89-DDDC-4BA7-8882-D75EF30F4F69}" srcOrd="0" destOrd="0" parTransId="{8F638D78-BF56-4AFC-9436-3216E9B844EA}" sibTransId="{85370283-BF22-4CAF-87E5-16F944851882}"/>
    <dgm:cxn modelId="{66CD88D6-B2DA-4C99-9FBF-D4B30398F2C8}" type="presOf" srcId="{255CE84F-30DB-48C1-A71E-17D87CC9D258}" destId="{23293795-EF4F-4DE0-BC02-E4FFC7044661}" srcOrd="0" destOrd="0" presId="urn:microsoft.com/office/officeart/2005/8/layout/radial2"/>
    <dgm:cxn modelId="{4582B956-172C-4784-A5B9-E40BF7216DF3}" type="presOf" srcId="{C795FA6C-0D7F-4CC3-AD27-3D289562DD71}" destId="{79F51B49-B6EC-4A93-9E5C-96E1DBE167EE}" srcOrd="0" destOrd="0" presId="urn:microsoft.com/office/officeart/2005/8/layout/radial2"/>
    <dgm:cxn modelId="{712583A5-7CBC-4664-BAEA-6A7F1B4EEC6A}" srcId="{833EF289-2415-41B2-B0D0-DA87041D0C8C}" destId="{49D72236-52AB-47E1-BEA7-DE6C47F23CC8}" srcOrd="1" destOrd="0" parTransId="{255CE84F-30DB-48C1-A71E-17D87CC9D258}" sibTransId="{68BBC0D5-9EFE-4911-8ABC-30F0F1455B1A}"/>
    <dgm:cxn modelId="{D9066511-FABE-4123-B656-A7FDFF9260DB}" type="presOf" srcId="{49958D64-9751-4256-B997-EFC02CEE73AD}" destId="{2C832AD8-B7DF-40C6-B75B-571BFE12EA0E}" srcOrd="0" destOrd="0" presId="urn:microsoft.com/office/officeart/2005/8/layout/radial2"/>
    <dgm:cxn modelId="{467D75EB-BA8C-4FB5-9AA2-37A3736FC99F}" type="presOf" srcId="{49D72236-52AB-47E1-BEA7-DE6C47F23CC8}" destId="{740C9679-D48A-45B0-A08C-EFC9A7D8248C}" srcOrd="0" destOrd="0" presId="urn:microsoft.com/office/officeart/2005/8/layout/radial2"/>
    <dgm:cxn modelId="{FEF3692C-B1B5-4B40-AB05-805056D69ABD}" srcId="{833EF289-2415-41B2-B0D0-DA87041D0C8C}" destId="{272D242F-FFE1-4133-8746-C2AC7C93AC09}" srcOrd="3" destOrd="0" parTransId="{405190AE-914D-4708-9C29-3580BB804459}" sibTransId="{A51E484D-7F46-4F0D-936A-B2E827077376}"/>
    <dgm:cxn modelId="{5D226664-E626-4013-B14D-8844FD69374E}" type="presOf" srcId="{548CAC89-DDDC-4BA7-8882-D75EF30F4F69}" destId="{E6F480B7-CB3D-4561-B47B-5405E1663957}" srcOrd="0" destOrd="0" presId="urn:microsoft.com/office/officeart/2005/8/layout/radial2"/>
    <dgm:cxn modelId="{40E2C373-5968-4B97-9E50-B3D973F97D41}" type="presOf" srcId="{07EA71F7-9FDA-4237-8706-E83DDCC30788}" destId="{4DFF94EE-F31C-4B6C-B08A-9166EAE8B7CF}" srcOrd="0" destOrd="0" presId="urn:microsoft.com/office/officeart/2005/8/layout/radial2"/>
    <dgm:cxn modelId="{16C8AB3D-AA24-4666-A166-8FF5505ADEDE}" srcId="{833EF289-2415-41B2-B0D0-DA87041D0C8C}" destId="{C795FA6C-0D7F-4CC3-AD27-3D289562DD71}" srcOrd="4" destOrd="0" parTransId="{3806C355-4CF2-46DE-BAEC-AE90AFE1351E}" sibTransId="{1451723B-B8A8-4CDE-95FB-62555A932156}"/>
    <dgm:cxn modelId="{3E0A2715-B50C-447B-9D94-7DCABAD53D6F}" type="presOf" srcId="{272D242F-FFE1-4133-8746-C2AC7C93AC09}" destId="{1AD5171B-1C6E-49C4-B0DE-9C95BE5F6639}" srcOrd="0" destOrd="0" presId="urn:microsoft.com/office/officeart/2005/8/layout/radial2"/>
    <dgm:cxn modelId="{DF0FF656-8718-4D65-8545-BFA858062372}" type="presOf" srcId="{3806C355-4CF2-46DE-BAEC-AE90AFE1351E}" destId="{6FC48A27-09A2-4349-9C6B-8F7ED8E0268F}" srcOrd="0" destOrd="0" presId="urn:microsoft.com/office/officeart/2005/8/layout/radial2"/>
    <dgm:cxn modelId="{787436C4-DA03-4679-8E1E-16A10BAA1A50}" type="presOf" srcId="{8F638D78-BF56-4AFC-9436-3216E9B844EA}" destId="{4321A9BB-65A9-4143-B793-701436758EC4}" srcOrd="0" destOrd="0" presId="urn:microsoft.com/office/officeart/2005/8/layout/radial2"/>
    <dgm:cxn modelId="{F725E31F-26D0-4869-9537-A860C6C68335}" type="presOf" srcId="{405190AE-914D-4708-9C29-3580BB804459}" destId="{EBAB3E28-489D-4928-B37B-B46DFAEB39CD}" srcOrd="0" destOrd="0" presId="urn:microsoft.com/office/officeart/2005/8/layout/radial2"/>
    <dgm:cxn modelId="{EA9D38F5-3625-493D-94F5-DEEE9D390547}" srcId="{833EF289-2415-41B2-B0D0-DA87041D0C8C}" destId="{07EA71F7-9FDA-4237-8706-E83DDCC30788}" srcOrd="2" destOrd="0" parTransId="{49958D64-9751-4256-B997-EFC02CEE73AD}" sibTransId="{AA2C1E19-5BB4-4776-9755-25D3076A1483}"/>
    <dgm:cxn modelId="{F7C24BD0-2881-465D-9B3A-7A2E156F0D7B}" type="presOf" srcId="{833EF289-2415-41B2-B0D0-DA87041D0C8C}" destId="{7D3E0514-53A7-467A-A8D8-F0E223DFD932}" srcOrd="0" destOrd="0" presId="urn:microsoft.com/office/officeart/2005/8/layout/radial2"/>
    <dgm:cxn modelId="{A79B7066-6B0C-4D22-B83B-2EE45E852EFB}" type="presParOf" srcId="{7D3E0514-53A7-467A-A8D8-F0E223DFD932}" destId="{F018827C-6007-482D-9B97-7EE2AA6CB7BB}" srcOrd="0" destOrd="0" presId="urn:microsoft.com/office/officeart/2005/8/layout/radial2"/>
    <dgm:cxn modelId="{AC5F7BDB-A3BF-415A-9602-47C3F4C76CEC}" type="presParOf" srcId="{F018827C-6007-482D-9B97-7EE2AA6CB7BB}" destId="{E94006C2-393D-42AB-B135-800AF754698C}" srcOrd="0" destOrd="0" presId="urn:microsoft.com/office/officeart/2005/8/layout/radial2"/>
    <dgm:cxn modelId="{97C515C5-7709-4778-A648-632C55C9382D}" type="presParOf" srcId="{E94006C2-393D-42AB-B135-800AF754698C}" destId="{B353BDC8-FA47-4C3A-A965-235DECE676AF}" srcOrd="0" destOrd="0" presId="urn:microsoft.com/office/officeart/2005/8/layout/radial2"/>
    <dgm:cxn modelId="{42270EC1-F1AA-47D6-9C8F-F5014172F3E0}" type="presParOf" srcId="{E94006C2-393D-42AB-B135-800AF754698C}" destId="{2F9F5A32-D280-4F4A-8A28-E8C59A18415D}" srcOrd="1" destOrd="0" presId="urn:microsoft.com/office/officeart/2005/8/layout/radial2"/>
    <dgm:cxn modelId="{71F104B8-7455-4616-81BD-86FD55A880C0}" type="presParOf" srcId="{F018827C-6007-482D-9B97-7EE2AA6CB7BB}" destId="{4321A9BB-65A9-4143-B793-701436758EC4}" srcOrd="1" destOrd="0" presId="urn:microsoft.com/office/officeart/2005/8/layout/radial2"/>
    <dgm:cxn modelId="{FA9F4BA0-B496-4D2E-9AAE-A37A03A9C9B3}" type="presParOf" srcId="{F018827C-6007-482D-9B97-7EE2AA6CB7BB}" destId="{F1FE7D4D-7B7D-4711-A5F1-D9A63DAD1DC2}" srcOrd="2" destOrd="0" presId="urn:microsoft.com/office/officeart/2005/8/layout/radial2"/>
    <dgm:cxn modelId="{BA851232-5EFC-48C8-B177-7D4197871E05}" type="presParOf" srcId="{F1FE7D4D-7B7D-4711-A5F1-D9A63DAD1DC2}" destId="{E6F480B7-CB3D-4561-B47B-5405E1663957}" srcOrd="0" destOrd="0" presId="urn:microsoft.com/office/officeart/2005/8/layout/radial2"/>
    <dgm:cxn modelId="{93B89958-CAE3-48CF-9191-6DC1EFAC49EE}" type="presParOf" srcId="{F1FE7D4D-7B7D-4711-A5F1-D9A63DAD1DC2}" destId="{F1C0368C-D1F2-4551-9E51-1D15D952E496}" srcOrd="1" destOrd="0" presId="urn:microsoft.com/office/officeart/2005/8/layout/radial2"/>
    <dgm:cxn modelId="{15E8C0B5-5595-496F-9B91-9FC6C99120E4}" type="presParOf" srcId="{F018827C-6007-482D-9B97-7EE2AA6CB7BB}" destId="{23293795-EF4F-4DE0-BC02-E4FFC7044661}" srcOrd="3" destOrd="0" presId="urn:microsoft.com/office/officeart/2005/8/layout/radial2"/>
    <dgm:cxn modelId="{17A8FB47-EF56-46AC-B6C5-458F62553822}" type="presParOf" srcId="{F018827C-6007-482D-9B97-7EE2AA6CB7BB}" destId="{1EA52C7C-ED6B-487B-85D6-6C37AD5DF607}" srcOrd="4" destOrd="0" presId="urn:microsoft.com/office/officeart/2005/8/layout/radial2"/>
    <dgm:cxn modelId="{09C07680-9A98-4A57-AD3C-A2301BB0593F}" type="presParOf" srcId="{1EA52C7C-ED6B-487B-85D6-6C37AD5DF607}" destId="{740C9679-D48A-45B0-A08C-EFC9A7D8248C}" srcOrd="0" destOrd="0" presId="urn:microsoft.com/office/officeart/2005/8/layout/radial2"/>
    <dgm:cxn modelId="{B0DAE437-0C57-4D14-8046-3C930D191CBA}" type="presParOf" srcId="{1EA52C7C-ED6B-487B-85D6-6C37AD5DF607}" destId="{09C0AA70-FEF1-4611-8FF5-A908ABB57FBA}" srcOrd="1" destOrd="0" presId="urn:microsoft.com/office/officeart/2005/8/layout/radial2"/>
    <dgm:cxn modelId="{67142451-20F6-47E3-9C05-06BB325DE8FB}" type="presParOf" srcId="{F018827C-6007-482D-9B97-7EE2AA6CB7BB}" destId="{2C832AD8-B7DF-40C6-B75B-571BFE12EA0E}" srcOrd="5" destOrd="0" presId="urn:microsoft.com/office/officeart/2005/8/layout/radial2"/>
    <dgm:cxn modelId="{E7E4DA1B-CE9B-4035-881D-9F75E4FBB850}" type="presParOf" srcId="{F018827C-6007-482D-9B97-7EE2AA6CB7BB}" destId="{7987A183-0B47-4542-AEFF-9876DD63A4CE}" srcOrd="6" destOrd="0" presId="urn:microsoft.com/office/officeart/2005/8/layout/radial2"/>
    <dgm:cxn modelId="{A2FBE1FD-0BDF-45DD-A7B9-2789C89D7818}" type="presParOf" srcId="{7987A183-0B47-4542-AEFF-9876DD63A4CE}" destId="{4DFF94EE-F31C-4B6C-B08A-9166EAE8B7CF}" srcOrd="0" destOrd="0" presId="urn:microsoft.com/office/officeart/2005/8/layout/radial2"/>
    <dgm:cxn modelId="{511BC8BC-02C5-4C09-AA1A-B323D19F0EA3}" type="presParOf" srcId="{7987A183-0B47-4542-AEFF-9876DD63A4CE}" destId="{3D8E1ED6-5F35-434D-9D15-CF0B35BCD70D}" srcOrd="1" destOrd="0" presId="urn:microsoft.com/office/officeart/2005/8/layout/radial2"/>
    <dgm:cxn modelId="{CA2551BE-E007-4CDB-B5BC-936F82E9C1A2}" type="presParOf" srcId="{F018827C-6007-482D-9B97-7EE2AA6CB7BB}" destId="{EBAB3E28-489D-4928-B37B-B46DFAEB39CD}" srcOrd="7" destOrd="0" presId="urn:microsoft.com/office/officeart/2005/8/layout/radial2"/>
    <dgm:cxn modelId="{298B6078-221E-4011-9C8D-D3CC6EE9207D}" type="presParOf" srcId="{F018827C-6007-482D-9B97-7EE2AA6CB7BB}" destId="{AD1F0FBB-E37B-4E75-B1A3-F48977CB5258}" srcOrd="8" destOrd="0" presId="urn:microsoft.com/office/officeart/2005/8/layout/radial2"/>
    <dgm:cxn modelId="{B3DD73F9-4AFD-4BCA-BA66-3B0F142B7479}" type="presParOf" srcId="{AD1F0FBB-E37B-4E75-B1A3-F48977CB5258}" destId="{1AD5171B-1C6E-49C4-B0DE-9C95BE5F6639}" srcOrd="0" destOrd="0" presId="urn:microsoft.com/office/officeart/2005/8/layout/radial2"/>
    <dgm:cxn modelId="{F28C0C1D-D96A-43F8-A8E3-EC00B7C4CBBD}" type="presParOf" srcId="{AD1F0FBB-E37B-4E75-B1A3-F48977CB5258}" destId="{CA8E8965-5DB9-4E72-88BC-35A9CBBAA67F}" srcOrd="1" destOrd="0" presId="urn:microsoft.com/office/officeart/2005/8/layout/radial2"/>
    <dgm:cxn modelId="{A57F6A26-3966-475D-90F5-6A3B17FE1C5D}" type="presParOf" srcId="{F018827C-6007-482D-9B97-7EE2AA6CB7BB}" destId="{6FC48A27-09A2-4349-9C6B-8F7ED8E0268F}" srcOrd="9" destOrd="0" presId="urn:microsoft.com/office/officeart/2005/8/layout/radial2"/>
    <dgm:cxn modelId="{8F67C240-DDA2-4C0B-B9A7-CC8BF2014F64}" type="presParOf" srcId="{F018827C-6007-482D-9B97-7EE2AA6CB7BB}" destId="{B0C03254-8672-4C79-9F37-C5AD3E4B7A0B}" srcOrd="10" destOrd="0" presId="urn:microsoft.com/office/officeart/2005/8/layout/radial2"/>
    <dgm:cxn modelId="{2018E56D-2E94-4FF1-85B3-9E23F11D6630}" type="presParOf" srcId="{B0C03254-8672-4C79-9F37-C5AD3E4B7A0B}" destId="{79F51B49-B6EC-4A93-9E5C-96E1DBE167EE}" srcOrd="0" destOrd="0" presId="urn:microsoft.com/office/officeart/2005/8/layout/radial2"/>
    <dgm:cxn modelId="{E38E4369-49A5-41E2-9F74-64E4C73055D2}" type="presParOf" srcId="{B0C03254-8672-4C79-9F37-C5AD3E4B7A0B}" destId="{85A6591A-7250-46AD-9F56-5AC74C592BF7}" srcOrd="1" destOrd="0" presId="urn:microsoft.com/office/officeart/2005/8/layout/radial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44075F-77DB-4559-A29D-B257FE21B4BE}">
      <dsp:nvSpPr>
        <dsp:cNvPr id="0" name=""/>
        <dsp:cNvSpPr/>
      </dsp:nvSpPr>
      <dsp:spPr>
        <a:xfrm>
          <a:off x="-1188601" y="0"/>
          <a:ext cx="7856989" cy="4643446"/>
        </a:xfrm>
        <a:prstGeom prst="triangle">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58B5D1-3BF6-487E-8D94-F3996BA86DCE}">
      <dsp:nvSpPr>
        <dsp:cNvPr id="0" name=""/>
        <dsp:cNvSpPr/>
      </dsp:nvSpPr>
      <dsp:spPr>
        <a:xfrm>
          <a:off x="0" y="132958"/>
          <a:ext cx="3986310" cy="33556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lumMod val="95000"/>
                  <a:lumOff val="5000"/>
                </a:schemeClr>
              </a:solidFill>
              <a:latin typeface="Times New Roman" pitchFamily="18" charset="0"/>
              <a:cs typeface="Times New Roman" pitchFamily="18" charset="0"/>
            </a:rPr>
            <a:t>Zihinsel yetersizliği olan bireyler</a:t>
          </a:r>
          <a:endParaRPr lang="tr-TR" sz="1600" b="1" kern="1200" dirty="0">
            <a:latin typeface="Times New Roman" pitchFamily="18" charset="0"/>
            <a:cs typeface="Times New Roman" pitchFamily="18" charset="0"/>
          </a:endParaRPr>
        </a:p>
      </dsp:txBody>
      <dsp:txXfrm>
        <a:off x="0" y="132958"/>
        <a:ext cx="3986310" cy="335561"/>
      </dsp:txXfrm>
    </dsp:sp>
    <dsp:sp modelId="{6A6E7E61-3F07-49D2-80D3-0AEBAB6D585F}">
      <dsp:nvSpPr>
        <dsp:cNvPr id="0" name=""/>
        <dsp:cNvSpPr/>
      </dsp:nvSpPr>
      <dsp:spPr>
        <a:xfrm>
          <a:off x="1518758" y="513833"/>
          <a:ext cx="5460509" cy="33556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lumMod val="95000"/>
                  <a:lumOff val="5000"/>
                </a:schemeClr>
              </a:solidFill>
              <a:latin typeface="Times New Roman" pitchFamily="18" charset="0"/>
              <a:cs typeface="Times New Roman" pitchFamily="18" charset="0"/>
            </a:rPr>
            <a:t>Dikkat eksikliği ve hiperaktivite  bozukluğu olan bireyler </a:t>
          </a:r>
          <a:endParaRPr lang="tr-TR" sz="1600" b="1" kern="1200" dirty="0">
            <a:latin typeface="Times New Roman" pitchFamily="18" charset="0"/>
            <a:cs typeface="Times New Roman" pitchFamily="18" charset="0"/>
          </a:endParaRPr>
        </a:p>
      </dsp:txBody>
      <dsp:txXfrm>
        <a:off x="1518758" y="513833"/>
        <a:ext cx="5460509" cy="335561"/>
      </dsp:txXfrm>
    </dsp:sp>
    <dsp:sp modelId="{6EAF92C1-A229-4E74-9F4C-A8519815CBBD}">
      <dsp:nvSpPr>
        <dsp:cNvPr id="0" name=""/>
        <dsp:cNvSpPr/>
      </dsp:nvSpPr>
      <dsp:spPr>
        <a:xfrm>
          <a:off x="1376961" y="970883"/>
          <a:ext cx="3228098" cy="33556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lumMod val="95000"/>
                  <a:lumOff val="5000"/>
                </a:schemeClr>
              </a:solidFill>
              <a:latin typeface="Times New Roman" pitchFamily="18" charset="0"/>
              <a:cs typeface="Times New Roman" pitchFamily="18" charset="0"/>
            </a:rPr>
            <a:t>Özel yetenekli bireyler </a:t>
          </a:r>
          <a:endParaRPr lang="tr-TR" sz="1600" b="1" kern="1200" dirty="0">
            <a:latin typeface="Times New Roman" pitchFamily="18" charset="0"/>
            <a:cs typeface="Times New Roman" pitchFamily="18" charset="0"/>
          </a:endParaRPr>
        </a:p>
      </dsp:txBody>
      <dsp:txXfrm>
        <a:off x="1376961" y="970883"/>
        <a:ext cx="3228098" cy="335561"/>
      </dsp:txXfrm>
    </dsp:sp>
    <dsp:sp modelId="{437B099C-4AB1-4A0C-8177-DF98705B09D3}">
      <dsp:nvSpPr>
        <dsp:cNvPr id="0" name=""/>
        <dsp:cNvSpPr/>
      </dsp:nvSpPr>
      <dsp:spPr>
        <a:xfrm>
          <a:off x="0" y="1351758"/>
          <a:ext cx="4595692" cy="33556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lumMod val="95000"/>
                  <a:lumOff val="5000"/>
                </a:schemeClr>
              </a:solidFill>
              <a:latin typeface="Times New Roman" pitchFamily="18" charset="0"/>
              <a:cs typeface="Times New Roman" pitchFamily="18" charset="0"/>
            </a:rPr>
            <a:t>Birden fazla yetersizliği olan bireyler</a:t>
          </a:r>
          <a:endParaRPr lang="tr-TR" sz="1600" b="1" kern="1200" dirty="0">
            <a:latin typeface="Times New Roman" pitchFamily="18" charset="0"/>
            <a:cs typeface="Times New Roman" pitchFamily="18" charset="0"/>
          </a:endParaRPr>
        </a:p>
      </dsp:txBody>
      <dsp:txXfrm>
        <a:off x="0" y="1351758"/>
        <a:ext cx="4595692" cy="335561"/>
      </dsp:txXfrm>
    </dsp:sp>
    <dsp:sp modelId="{9BED6BD1-92B4-451A-A15B-50BA11D4383B}">
      <dsp:nvSpPr>
        <dsp:cNvPr id="0" name=""/>
        <dsp:cNvSpPr/>
      </dsp:nvSpPr>
      <dsp:spPr>
        <a:xfrm>
          <a:off x="1416168" y="1732632"/>
          <a:ext cx="5665689" cy="33556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lumMod val="95000"/>
                  <a:lumOff val="5000"/>
                </a:schemeClr>
              </a:solidFill>
              <a:latin typeface="Times New Roman" pitchFamily="18" charset="0"/>
              <a:cs typeface="Times New Roman" pitchFamily="18" charset="0"/>
            </a:rPr>
            <a:t>Bedensel  yetersizliği olan bireyler </a:t>
          </a:r>
          <a:endParaRPr lang="tr-TR" sz="1600" b="1" kern="1200" dirty="0">
            <a:latin typeface="Times New Roman" pitchFamily="18" charset="0"/>
            <a:cs typeface="Times New Roman" pitchFamily="18" charset="0"/>
          </a:endParaRPr>
        </a:p>
      </dsp:txBody>
      <dsp:txXfrm>
        <a:off x="1416168" y="1732632"/>
        <a:ext cx="5665689" cy="335561"/>
      </dsp:txXfrm>
    </dsp:sp>
    <dsp:sp modelId="{85ED3440-1446-45DC-A0D2-D53DD2A727DF}">
      <dsp:nvSpPr>
        <dsp:cNvPr id="0" name=""/>
        <dsp:cNvSpPr/>
      </dsp:nvSpPr>
      <dsp:spPr>
        <a:xfrm>
          <a:off x="1148435" y="2113508"/>
          <a:ext cx="3075767" cy="33556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lumMod val="95000"/>
                  <a:lumOff val="5000"/>
                </a:schemeClr>
              </a:solidFill>
              <a:latin typeface="Times New Roman" pitchFamily="18" charset="0"/>
              <a:cs typeface="Times New Roman" pitchFamily="18" charset="0"/>
            </a:rPr>
            <a:t>Otizmi olan bireyler</a:t>
          </a:r>
          <a:endParaRPr lang="tr-TR" sz="1600" b="1" kern="1200" dirty="0">
            <a:latin typeface="Times New Roman" pitchFamily="18" charset="0"/>
            <a:cs typeface="Times New Roman" pitchFamily="18" charset="0"/>
          </a:endParaRPr>
        </a:p>
      </dsp:txBody>
      <dsp:txXfrm>
        <a:off x="1148435" y="2113508"/>
        <a:ext cx="3075767" cy="335561"/>
      </dsp:txXfrm>
    </dsp:sp>
    <dsp:sp modelId="{FD971705-319B-4560-93A6-00D6CDA12796}">
      <dsp:nvSpPr>
        <dsp:cNvPr id="0" name=""/>
        <dsp:cNvSpPr/>
      </dsp:nvSpPr>
      <dsp:spPr>
        <a:xfrm>
          <a:off x="0" y="2494382"/>
          <a:ext cx="4389396" cy="33556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lumMod val="95000"/>
                  <a:lumOff val="5000"/>
                </a:schemeClr>
              </a:solidFill>
              <a:latin typeface="Times New Roman" pitchFamily="18" charset="0"/>
              <a:cs typeface="Times New Roman" pitchFamily="18" charset="0"/>
            </a:rPr>
            <a:t>Özel öğrenme güçlüğü olan bireyler </a:t>
          </a:r>
          <a:endParaRPr lang="tr-TR" sz="1600" b="1" kern="1200" dirty="0">
            <a:latin typeface="Times New Roman" pitchFamily="18" charset="0"/>
            <a:cs typeface="Times New Roman" pitchFamily="18" charset="0"/>
          </a:endParaRPr>
        </a:p>
      </dsp:txBody>
      <dsp:txXfrm>
        <a:off x="0" y="2494382"/>
        <a:ext cx="4389396" cy="335561"/>
      </dsp:txXfrm>
    </dsp:sp>
    <dsp:sp modelId="{B537598E-0094-4CBC-B96C-C3974A20CD36}">
      <dsp:nvSpPr>
        <dsp:cNvPr id="0" name=""/>
        <dsp:cNvSpPr/>
      </dsp:nvSpPr>
      <dsp:spPr>
        <a:xfrm>
          <a:off x="2177911" y="2799083"/>
          <a:ext cx="4142202" cy="33556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lumMod val="95000"/>
                  <a:lumOff val="5000"/>
                </a:schemeClr>
              </a:solidFill>
              <a:latin typeface="Times New Roman" pitchFamily="18" charset="0"/>
              <a:cs typeface="Times New Roman" pitchFamily="18" charset="0"/>
            </a:rPr>
            <a:t>Süreğen hastalığı olan bireyler </a:t>
          </a:r>
          <a:endParaRPr lang="tr-TR" sz="1600" b="1" kern="1200" dirty="0">
            <a:latin typeface="Times New Roman" pitchFamily="18" charset="0"/>
            <a:cs typeface="Times New Roman" pitchFamily="18" charset="0"/>
          </a:endParaRPr>
        </a:p>
      </dsp:txBody>
      <dsp:txXfrm>
        <a:off x="2177911" y="2799083"/>
        <a:ext cx="4142202" cy="335561"/>
      </dsp:txXfrm>
    </dsp:sp>
    <dsp:sp modelId="{870E7772-A737-49C8-A092-3F350ECDBB20}">
      <dsp:nvSpPr>
        <dsp:cNvPr id="0" name=""/>
        <dsp:cNvSpPr/>
      </dsp:nvSpPr>
      <dsp:spPr>
        <a:xfrm>
          <a:off x="0" y="3080334"/>
          <a:ext cx="3475291" cy="33556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lumMod val="95000"/>
                  <a:lumOff val="5000"/>
                </a:schemeClr>
              </a:solidFill>
              <a:latin typeface="Times New Roman" pitchFamily="18" charset="0"/>
              <a:cs typeface="Times New Roman" pitchFamily="18" charset="0"/>
            </a:rPr>
            <a:t>Görme yetersizliği olan bireyler </a:t>
          </a:r>
          <a:endParaRPr lang="tr-TR" sz="1600" b="1" kern="1200" dirty="0">
            <a:latin typeface="Times New Roman" pitchFamily="18" charset="0"/>
            <a:cs typeface="Times New Roman" pitchFamily="18" charset="0"/>
          </a:endParaRPr>
        </a:p>
      </dsp:txBody>
      <dsp:txXfrm>
        <a:off x="0" y="3080334"/>
        <a:ext cx="3475291" cy="335561"/>
      </dsp:txXfrm>
    </dsp:sp>
    <dsp:sp modelId="{B7B23C4B-D469-4BA1-9297-46CF64AC7041}">
      <dsp:nvSpPr>
        <dsp:cNvPr id="0" name=""/>
        <dsp:cNvSpPr/>
      </dsp:nvSpPr>
      <dsp:spPr>
        <a:xfrm>
          <a:off x="2177911" y="3386036"/>
          <a:ext cx="4142202" cy="33556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lumMod val="95000"/>
                  <a:lumOff val="5000"/>
                </a:schemeClr>
              </a:solidFill>
              <a:latin typeface="Times New Roman" pitchFamily="18" charset="0"/>
              <a:cs typeface="Times New Roman" pitchFamily="18" charset="0"/>
            </a:rPr>
            <a:t>İşitme yetersizliği olan bireyler</a:t>
          </a:r>
          <a:endParaRPr lang="tr-TR" sz="1600" b="1" kern="1200" dirty="0">
            <a:latin typeface="Times New Roman" pitchFamily="18" charset="0"/>
            <a:cs typeface="Times New Roman" pitchFamily="18" charset="0"/>
          </a:endParaRPr>
        </a:p>
      </dsp:txBody>
      <dsp:txXfrm>
        <a:off x="2177911" y="3386036"/>
        <a:ext cx="4142202" cy="335561"/>
      </dsp:txXfrm>
    </dsp:sp>
    <dsp:sp modelId="{DEA09AF6-DC1E-4E75-A59A-248AC5F686EA}">
      <dsp:nvSpPr>
        <dsp:cNvPr id="0" name=""/>
        <dsp:cNvSpPr/>
      </dsp:nvSpPr>
      <dsp:spPr>
        <a:xfrm>
          <a:off x="317604" y="3687442"/>
          <a:ext cx="4084704" cy="33556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lumMod val="95000"/>
                  <a:lumOff val="5000"/>
                </a:schemeClr>
              </a:solidFill>
              <a:latin typeface="Times New Roman" pitchFamily="18" charset="0"/>
              <a:cs typeface="Times New Roman" pitchFamily="18" charset="0"/>
            </a:rPr>
            <a:t>Dil ve konuşma güçlüğü olan bireyler </a:t>
          </a:r>
          <a:endParaRPr lang="tr-TR" sz="1600" b="1" kern="1200" dirty="0">
            <a:latin typeface="Times New Roman" pitchFamily="18" charset="0"/>
            <a:cs typeface="Times New Roman" pitchFamily="18" charset="0"/>
          </a:endParaRPr>
        </a:p>
      </dsp:txBody>
      <dsp:txXfrm>
        <a:off x="317604" y="3687442"/>
        <a:ext cx="4084704" cy="33556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C48A27-09A2-4349-9C6B-8F7ED8E0268F}">
      <dsp:nvSpPr>
        <dsp:cNvPr id="0" name=""/>
        <dsp:cNvSpPr/>
      </dsp:nvSpPr>
      <dsp:spPr>
        <a:xfrm rot="2342923">
          <a:off x="1274143" y="2654879"/>
          <a:ext cx="1004981" cy="34892"/>
        </a:xfrm>
        <a:custGeom>
          <a:avLst/>
          <a:gdLst/>
          <a:ahLst/>
          <a:cxnLst/>
          <a:rect l="0" t="0" r="0" b="0"/>
          <a:pathLst>
            <a:path>
              <a:moveTo>
                <a:pt x="0" y="17446"/>
              </a:moveTo>
              <a:lnTo>
                <a:pt x="1004981" y="174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AB3E28-489D-4928-B37B-B46DFAEB39CD}">
      <dsp:nvSpPr>
        <dsp:cNvPr id="0" name=""/>
        <dsp:cNvSpPr/>
      </dsp:nvSpPr>
      <dsp:spPr>
        <a:xfrm rot="1100620">
          <a:off x="1317117" y="2579557"/>
          <a:ext cx="2726717" cy="34892"/>
        </a:xfrm>
        <a:custGeom>
          <a:avLst/>
          <a:gdLst/>
          <a:ahLst/>
          <a:cxnLst/>
          <a:rect l="0" t="0" r="0" b="0"/>
          <a:pathLst>
            <a:path>
              <a:moveTo>
                <a:pt x="0" y="17446"/>
              </a:moveTo>
              <a:lnTo>
                <a:pt x="2726717" y="174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832AD8-B7DF-40C6-B75B-571BFE12EA0E}">
      <dsp:nvSpPr>
        <dsp:cNvPr id="0" name=""/>
        <dsp:cNvSpPr/>
      </dsp:nvSpPr>
      <dsp:spPr>
        <a:xfrm rot="84496">
          <a:off x="1386106" y="2053719"/>
          <a:ext cx="1908525" cy="34892"/>
        </a:xfrm>
        <a:custGeom>
          <a:avLst/>
          <a:gdLst/>
          <a:ahLst/>
          <a:cxnLst/>
          <a:rect l="0" t="0" r="0" b="0"/>
          <a:pathLst>
            <a:path>
              <a:moveTo>
                <a:pt x="0" y="17446"/>
              </a:moveTo>
              <a:lnTo>
                <a:pt x="1908525" y="174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293795-EF4F-4DE0-BC02-E4FFC7044661}">
      <dsp:nvSpPr>
        <dsp:cNvPr id="0" name=""/>
        <dsp:cNvSpPr/>
      </dsp:nvSpPr>
      <dsp:spPr>
        <a:xfrm rot="20555763">
          <a:off x="1329215" y="1524299"/>
          <a:ext cx="2498002" cy="34892"/>
        </a:xfrm>
        <a:custGeom>
          <a:avLst/>
          <a:gdLst/>
          <a:ahLst/>
          <a:cxnLst/>
          <a:rect l="0" t="0" r="0" b="0"/>
          <a:pathLst>
            <a:path>
              <a:moveTo>
                <a:pt x="0" y="17446"/>
              </a:moveTo>
              <a:lnTo>
                <a:pt x="2498002" y="174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21A9BB-65A9-4143-B793-701436758EC4}">
      <dsp:nvSpPr>
        <dsp:cNvPr id="0" name=""/>
        <dsp:cNvSpPr/>
      </dsp:nvSpPr>
      <dsp:spPr>
        <a:xfrm rot="18766617">
          <a:off x="1273134" y="1436875"/>
          <a:ext cx="523551" cy="34892"/>
        </a:xfrm>
        <a:custGeom>
          <a:avLst/>
          <a:gdLst/>
          <a:ahLst/>
          <a:cxnLst/>
          <a:rect l="0" t="0" r="0" b="0"/>
          <a:pathLst>
            <a:path>
              <a:moveTo>
                <a:pt x="0" y="17446"/>
              </a:moveTo>
              <a:lnTo>
                <a:pt x="523551" y="174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9F5A32-D280-4F4A-8A28-E8C59A18415D}">
      <dsp:nvSpPr>
        <dsp:cNvPr id="0" name=""/>
        <dsp:cNvSpPr/>
      </dsp:nvSpPr>
      <dsp:spPr>
        <a:xfrm>
          <a:off x="472711" y="1420987"/>
          <a:ext cx="1044126" cy="1138574"/>
        </a:xfrm>
        <a:prstGeom prst="rightArrow">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F480B7-CB3D-4561-B47B-5405E1663957}">
      <dsp:nvSpPr>
        <dsp:cNvPr id="0" name=""/>
        <dsp:cNvSpPr/>
      </dsp:nvSpPr>
      <dsp:spPr>
        <a:xfrm>
          <a:off x="794137" y="290980"/>
          <a:ext cx="2711081" cy="9978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solidFill>
              <a:latin typeface="Times New Roman" pitchFamily="18" charset="0"/>
              <a:cs typeface="Times New Roman" pitchFamily="18" charset="0"/>
            </a:rPr>
            <a:t>Özel Eğitim Okul/Kurumları</a:t>
          </a:r>
          <a:endParaRPr lang="tr-TR" sz="1600" b="1" kern="1200" dirty="0">
            <a:solidFill>
              <a:schemeClr val="tx1"/>
            </a:solidFill>
            <a:latin typeface="Times New Roman" pitchFamily="18" charset="0"/>
            <a:cs typeface="Times New Roman" pitchFamily="18" charset="0"/>
          </a:endParaRPr>
        </a:p>
      </dsp:txBody>
      <dsp:txXfrm>
        <a:off x="794137" y="290980"/>
        <a:ext cx="2711081" cy="997832"/>
      </dsp:txXfrm>
    </dsp:sp>
    <dsp:sp modelId="{740C9679-D48A-45B0-A08C-EFC9A7D8248C}">
      <dsp:nvSpPr>
        <dsp:cNvPr id="0" name=""/>
        <dsp:cNvSpPr/>
      </dsp:nvSpPr>
      <dsp:spPr>
        <a:xfrm>
          <a:off x="3677634" y="325910"/>
          <a:ext cx="1823404" cy="11708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solidFill>
              <a:latin typeface="Times New Roman" pitchFamily="18" charset="0"/>
              <a:cs typeface="Times New Roman" pitchFamily="18" charset="0"/>
            </a:rPr>
            <a:t>Özel Eğitim Sınıfları</a:t>
          </a:r>
          <a:endParaRPr lang="tr-TR" sz="1600" kern="1200" dirty="0" smtClean="0">
            <a:solidFill>
              <a:schemeClr val="tx1">
                <a:lumMod val="95000"/>
                <a:lumOff val="5000"/>
              </a:schemeClr>
            </a:solidFill>
            <a:latin typeface="Times New Roman" pitchFamily="18" charset="0"/>
            <a:cs typeface="Times New Roman" pitchFamily="18" charset="0"/>
          </a:endParaRPr>
        </a:p>
      </dsp:txBody>
      <dsp:txXfrm>
        <a:off x="3677634" y="325910"/>
        <a:ext cx="1823404" cy="1170872"/>
      </dsp:txXfrm>
    </dsp:sp>
    <dsp:sp modelId="{4DFF94EE-F31C-4B6C-B08A-9166EAE8B7CF}">
      <dsp:nvSpPr>
        <dsp:cNvPr id="0" name=""/>
        <dsp:cNvSpPr/>
      </dsp:nvSpPr>
      <dsp:spPr>
        <a:xfrm>
          <a:off x="3292004" y="1629442"/>
          <a:ext cx="2480131" cy="9912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lumMod val="95000"/>
                  <a:lumOff val="5000"/>
                </a:schemeClr>
              </a:solidFill>
              <a:latin typeface="Times New Roman" pitchFamily="18" charset="0"/>
              <a:cs typeface="Times New Roman" pitchFamily="18" charset="0"/>
            </a:rPr>
            <a:t>Tam Zamanlı Kaynaştırma</a:t>
          </a:r>
        </a:p>
      </dsp:txBody>
      <dsp:txXfrm>
        <a:off x="3292004" y="1629442"/>
        <a:ext cx="2480131" cy="991206"/>
      </dsp:txXfrm>
    </dsp:sp>
    <dsp:sp modelId="{1AD5171B-1C6E-49C4-B0DE-9C95BE5F6639}">
      <dsp:nvSpPr>
        <dsp:cNvPr id="0" name=""/>
        <dsp:cNvSpPr/>
      </dsp:nvSpPr>
      <dsp:spPr>
        <a:xfrm>
          <a:off x="3864866" y="2704948"/>
          <a:ext cx="1907269" cy="12018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solidFill>
              <a:latin typeface="Times New Roman" pitchFamily="18" charset="0"/>
              <a:cs typeface="Times New Roman" pitchFamily="18" charset="0"/>
            </a:rPr>
            <a:t>Evde Eğitim</a:t>
          </a:r>
        </a:p>
        <a:p>
          <a:pPr lvl="0" algn="ctr" defTabSz="711200">
            <a:lnSpc>
              <a:spcPct val="90000"/>
            </a:lnSpc>
            <a:spcBef>
              <a:spcPct val="0"/>
            </a:spcBef>
            <a:spcAft>
              <a:spcPct val="35000"/>
            </a:spcAft>
          </a:pPr>
          <a:r>
            <a:rPr lang="tr-TR" sz="1600" b="1" kern="1200" dirty="0" smtClean="0">
              <a:solidFill>
                <a:schemeClr val="tx1"/>
              </a:solidFill>
              <a:latin typeface="Times New Roman" pitchFamily="18" charset="0"/>
              <a:cs typeface="Times New Roman" pitchFamily="18" charset="0"/>
            </a:rPr>
            <a:t>(4 ay) </a:t>
          </a:r>
          <a:endParaRPr lang="tr-TR" sz="1600" kern="1200" dirty="0" smtClean="0">
            <a:solidFill>
              <a:schemeClr val="tx1">
                <a:lumMod val="95000"/>
                <a:lumOff val="5000"/>
              </a:schemeClr>
            </a:solidFill>
            <a:latin typeface="Times New Roman" pitchFamily="18" charset="0"/>
            <a:cs typeface="Times New Roman" pitchFamily="18" charset="0"/>
          </a:endParaRPr>
        </a:p>
      </dsp:txBody>
      <dsp:txXfrm>
        <a:off x="3864866" y="2704948"/>
        <a:ext cx="1907269" cy="1201896"/>
      </dsp:txXfrm>
    </dsp:sp>
    <dsp:sp modelId="{79F51B49-B6EC-4A93-9E5C-96E1DBE167EE}">
      <dsp:nvSpPr>
        <dsp:cNvPr id="0" name=""/>
        <dsp:cNvSpPr/>
      </dsp:nvSpPr>
      <dsp:spPr>
        <a:xfrm>
          <a:off x="1375782" y="2967902"/>
          <a:ext cx="2397897" cy="7036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solidFill>
              <a:latin typeface="Times New Roman" pitchFamily="18" charset="0"/>
              <a:cs typeface="Times New Roman" pitchFamily="18" charset="0"/>
            </a:rPr>
            <a:t>Hastane Sınıfında Eğitim</a:t>
          </a:r>
          <a:endParaRPr lang="tr-TR" sz="1600" kern="1200" dirty="0" smtClean="0">
            <a:solidFill>
              <a:schemeClr val="tx1">
                <a:lumMod val="95000"/>
                <a:lumOff val="5000"/>
              </a:schemeClr>
            </a:solidFill>
            <a:latin typeface="Times New Roman" pitchFamily="18" charset="0"/>
            <a:cs typeface="Times New Roman" pitchFamily="18" charset="0"/>
          </a:endParaRPr>
        </a:p>
      </dsp:txBody>
      <dsp:txXfrm>
        <a:off x="1375782" y="2967902"/>
        <a:ext cx="2397897" cy="70366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B5328F-5C5A-4646-A381-8612088192B1}" type="datetimeFigureOut">
              <a:rPr lang="tr-TR" smtClean="0"/>
              <a:pPr/>
              <a:t>9.09.2018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4FA217-BB20-4523-958C-6513512D941A}"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6D77AF92-5DEE-4AF9-AF34-12BA14F77C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fld id="{D9F75050-0E15-4C5B-92B0-66D068882F1F}" type="datetimeFigureOut">
              <a:rPr lang="tr-TR" smtClean="0"/>
              <a:pPr/>
              <a:t>9.09.2018</a:t>
            </a:fld>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15100" y="609600"/>
            <a:ext cx="1943100" cy="54864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85800" y="609600"/>
            <a:ext cx="5676900"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fld id="{D9F75050-0E15-4C5B-92B0-66D068882F1F}" type="datetimeFigureOut">
              <a:rPr lang="tr-TR" smtClean="0"/>
              <a:pPr/>
              <a:t>9.09.2018</a:t>
            </a:fld>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B5FE729A-1088-498E-94A1-F9CC3D5EBE16}" type="datetime1">
              <a:rPr lang="tr-TR"/>
              <a:pPr>
                <a:defRPr/>
              </a:pPr>
              <a:t>9.09.2018</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A8FBFCD-1743-4060-BF68-EBAC6DFCBD83}"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7FB05FA5-4802-43A3-9957-B8C619A82032}" type="datetime1">
              <a:rPr lang="tr-TR"/>
              <a:pPr>
                <a:defRPr/>
              </a:pPr>
              <a:t>9.09.2018</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F4E75159-03EA-412B-BB5F-A0DBE81995DC}"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FE309BDF-0E83-42EC-813C-D9C1188BEE8B}" type="datetime1">
              <a:rPr lang="tr-TR"/>
              <a:pPr>
                <a:defRPr/>
              </a:pPr>
              <a:t>9.09.2018</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97ECD4E-1E5B-49C5-BAC4-9BDA7EFB78F5}"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79429209-18BA-480A-8BAC-CAB51F74F9C3}" type="datetime1">
              <a:rPr lang="tr-TR"/>
              <a:pPr>
                <a:defRPr/>
              </a:pPr>
              <a:t>9.09.2018</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0082DC66-40C0-4E3E-93E2-CCDFDB0E69E5}"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0ED62D10-7381-40F2-A2F1-9F8C77A017F4}" type="datetime1">
              <a:rPr lang="tr-TR"/>
              <a:pPr>
                <a:defRPr/>
              </a:pPr>
              <a:t>9.09.2018</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6A1612D2-8B4B-4C60-82EB-A8890C2159FF}"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86023AD7-C72D-43D6-B39A-C9CFD06FE6C1}" type="datetime1">
              <a:rPr lang="tr-TR"/>
              <a:pPr>
                <a:defRPr/>
              </a:pPr>
              <a:t>9.09.2018</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A81A672E-059A-41F5-92BC-319CC54A653D}"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42DCF5DF-D9AC-40F8-AD14-659A601BE8A9}" type="datetime1">
              <a:rPr lang="tr-TR"/>
              <a:pPr>
                <a:defRPr/>
              </a:pPr>
              <a:t>9.09.2018</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5A87977A-C03D-45D5-ABD3-ACADAAD94CB2}" type="slidenum">
              <a:rPr lang="tr-TR"/>
              <a:pPr>
                <a:defRP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C62E8695-AEA2-44FB-BADF-68E4AA020242}" type="datetime1">
              <a:rPr lang="tr-TR"/>
              <a:pPr>
                <a:defRPr/>
              </a:pPr>
              <a:t>9.09.2018</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827DFB5C-FE1C-4897-BF2B-D33354A87307}"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fld id="{D9F75050-0E15-4C5B-92B0-66D068882F1F}" type="datetimeFigureOut">
              <a:rPr lang="tr-TR" smtClean="0"/>
              <a:pPr/>
              <a:t>9.09.2018</a:t>
            </a:fld>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B1DEFA8C-F947-479F-BE07-76B6B3F80BF1}"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B5E7C086-7E84-4DAA-8E1B-F951EE4B2F9A}" type="datetime1">
              <a:rPr lang="tr-TR"/>
              <a:pPr>
                <a:defRPr/>
              </a:pPr>
              <a:t>9.09.2018</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E471D56F-C662-46DC-8CBA-1EB721AB5D89}" type="slidenum">
              <a:rPr lang="tr-TR"/>
              <a:pPr>
                <a:defRP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131FA356-2AB1-40D3-9B14-1438565713FD}" type="datetime1">
              <a:rPr lang="tr-TR"/>
              <a:pPr>
                <a:defRPr/>
              </a:pPr>
              <a:t>9.09.2018</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E45A8AB-1B87-4C0E-9908-FECDDB6AC191}" type="slidenum">
              <a:rPr lang="tr-TR"/>
              <a:pPr>
                <a:defRPr/>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08DB6634-034B-4032-9100-D88E38370888}" type="datetime1">
              <a:rPr lang="tr-TR"/>
              <a:pPr>
                <a:defRPr/>
              </a:pPr>
              <a:t>9.09.2018</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3C1F6EC-0EFF-48E5-972A-3EB18214C6D4}"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fld id="{D9F75050-0E15-4C5B-92B0-66D068882F1F}" type="datetimeFigureOut">
              <a:rPr lang="tr-TR" smtClean="0"/>
              <a:pPr/>
              <a:t>9.09.2018</a:t>
            </a:fld>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fld id="{D9F75050-0E15-4C5B-92B0-66D068882F1F}" type="datetimeFigureOut">
              <a:rPr lang="tr-TR" smtClean="0"/>
              <a:pPr/>
              <a:t>9.09.2018</a:t>
            </a:fld>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fld id="{D9F75050-0E15-4C5B-92B0-66D068882F1F}" type="datetimeFigureOut">
              <a:rPr lang="tr-TR" smtClean="0"/>
              <a:pPr/>
              <a:t>9.09.2018</a:t>
            </a:fld>
            <a:endParaRPr lang="tr-TR"/>
          </a:p>
        </p:txBody>
      </p:sp>
      <p:sp>
        <p:nvSpPr>
          <p:cNvPr id="8" name="7 Altbilgi Yer Tutucusu"/>
          <p:cNvSpPr>
            <a:spLocks noGrp="1"/>
          </p:cNvSpPr>
          <p:nvPr>
            <p:ph type="ftr" sz="quarter" idx="11"/>
          </p:nvPr>
        </p:nvSpPr>
        <p:spPr/>
        <p:txBody>
          <a:bodyPr/>
          <a:lstStyle>
            <a:lvl1pPr>
              <a:defRPr/>
            </a:lvl1pPr>
          </a:lstStyle>
          <a:p>
            <a:endParaRPr lang="tr-TR"/>
          </a:p>
        </p:txBody>
      </p:sp>
      <p:sp>
        <p:nvSpPr>
          <p:cNvPr id="9" name="8 Slayt Numarası Yer Tutucusu"/>
          <p:cNvSpPr>
            <a:spLocks noGrp="1"/>
          </p:cNvSpPr>
          <p:nvPr>
            <p:ph type="sldNum" sz="quarter" idx="12"/>
          </p:nvPr>
        </p:nvSpPr>
        <p:spPr/>
        <p:txBody>
          <a:bodyPr/>
          <a:lstStyle>
            <a:lvl1pPr>
              <a:defRPr/>
            </a:lvl1p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fld id="{D9F75050-0E15-4C5B-92B0-66D068882F1F}" type="datetimeFigureOut">
              <a:rPr lang="tr-TR" smtClean="0"/>
              <a:pPr/>
              <a:t>9.09.2018</a:t>
            </a:fld>
            <a:endParaRPr lang="tr-TR"/>
          </a:p>
        </p:txBody>
      </p:sp>
      <p:sp>
        <p:nvSpPr>
          <p:cNvPr id="4" name="3 Altbilgi Yer Tutucusu"/>
          <p:cNvSpPr>
            <a:spLocks noGrp="1"/>
          </p:cNvSpPr>
          <p:nvPr>
            <p:ph type="ftr" sz="quarter" idx="11"/>
          </p:nvPr>
        </p:nvSpPr>
        <p:spPr/>
        <p:txBody>
          <a:bodyPr/>
          <a:lstStyle>
            <a:lvl1pPr>
              <a:defRPr/>
            </a:lvl1pPr>
          </a:lstStyle>
          <a:p>
            <a:endParaRPr lang="tr-TR"/>
          </a:p>
        </p:txBody>
      </p:sp>
      <p:sp>
        <p:nvSpPr>
          <p:cNvPr id="5" name="4 Slayt Numarası Yer Tutucusu"/>
          <p:cNvSpPr>
            <a:spLocks noGrp="1"/>
          </p:cNvSpPr>
          <p:nvPr>
            <p:ph type="sldNum" sz="quarter" idx="12"/>
          </p:nvPr>
        </p:nvSpPr>
        <p:spPr/>
        <p:txBody>
          <a:bodyPr/>
          <a:lstStyle>
            <a:lvl1pPr>
              <a:defRPr/>
            </a:lvl1p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fld id="{D9F75050-0E15-4C5B-92B0-66D068882F1F}" type="datetimeFigureOut">
              <a:rPr lang="tr-TR" smtClean="0"/>
              <a:pPr/>
              <a:t>9.09.2018</a:t>
            </a:fld>
            <a:endParaRPr lang="tr-TR"/>
          </a:p>
        </p:txBody>
      </p:sp>
      <p:sp>
        <p:nvSpPr>
          <p:cNvPr id="3" name="2 Altbilgi Yer Tutucusu"/>
          <p:cNvSpPr>
            <a:spLocks noGrp="1"/>
          </p:cNvSpPr>
          <p:nvPr>
            <p:ph type="ftr" sz="quarter" idx="11"/>
          </p:nvPr>
        </p:nvSpPr>
        <p:spPr/>
        <p:txBody>
          <a:bodyPr/>
          <a:lstStyle>
            <a:lvl1pPr>
              <a:defRPr/>
            </a:lvl1pPr>
          </a:lstStyle>
          <a:p>
            <a:endParaRPr lang="tr-TR"/>
          </a:p>
        </p:txBody>
      </p:sp>
      <p:sp>
        <p:nvSpPr>
          <p:cNvPr id="4" name="3 Slayt Numarası Yer Tutucusu"/>
          <p:cNvSpPr>
            <a:spLocks noGrp="1"/>
          </p:cNvSpPr>
          <p:nvPr>
            <p:ph type="sldNum" sz="quarter" idx="12"/>
          </p:nvPr>
        </p:nvSpPr>
        <p:spPr/>
        <p:txBody>
          <a:bodyPr/>
          <a:lstStyle>
            <a:lvl1pPr>
              <a:defRPr/>
            </a:lvl1p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fld id="{D9F75050-0E15-4C5B-92B0-66D068882F1F}" type="datetimeFigureOut">
              <a:rPr lang="tr-TR" smtClean="0"/>
              <a:pPr/>
              <a:t>9.09.2018</a:t>
            </a:fld>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fld id="{D9F75050-0E15-4C5B-92B0-66D068882F1F}" type="datetimeFigureOut">
              <a:rPr lang="tr-TR" smtClean="0"/>
              <a:pPr/>
              <a:t>9.09.2018</a:t>
            </a:fld>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CCE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fld id="{D9F75050-0E15-4C5B-92B0-66D068882F1F}" type="datetimeFigureOut">
              <a:rPr lang="tr-TR" smtClean="0"/>
              <a:pPr/>
              <a:t>9.09.2018</a:t>
            </a:fld>
            <a:endParaRPr lang="tr-T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tr-T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FrysBaskerville BT" pitchFamily="18" charset="0"/>
        </a:defRPr>
      </a:lvl2pPr>
      <a:lvl3pPr algn="ctr" rtl="0" eaLnBrk="1" fontAlgn="base" hangingPunct="1">
        <a:spcBef>
          <a:spcPct val="0"/>
        </a:spcBef>
        <a:spcAft>
          <a:spcPct val="0"/>
        </a:spcAft>
        <a:defRPr sz="4400">
          <a:solidFill>
            <a:schemeClr val="tx2"/>
          </a:solidFill>
          <a:latin typeface="FrysBaskerville BT" pitchFamily="18" charset="0"/>
        </a:defRPr>
      </a:lvl3pPr>
      <a:lvl4pPr algn="ctr" rtl="0" eaLnBrk="1" fontAlgn="base" hangingPunct="1">
        <a:spcBef>
          <a:spcPct val="0"/>
        </a:spcBef>
        <a:spcAft>
          <a:spcPct val="0"/>
        </a:spcAft>
        <a:defRPr sz="4400">
          <a:solidFill>
            <a:schemeClr val="tx2"/>
          </a:solidFill>
          <a:latin typeface="FrysBaskerville BT" pitchFamily="18" charset="0"/>
        </a:defRPr>
      </a:lvl4pPr>
      <a:lvl5pPr algn="ctr" rtl="0" eaLnBrk="1" fontAlgn="base" hangingPunct="1">
        <a:spcBef>
          <a:spcPct val="0"/>
        </a:spcBef>
        <a:spcAft>
          <a:spcPct val="0"/>
        </a:spcAft>
        <a:defRPr sz="4400">
          <a:solidFill>
            <a:schemeClr val="tx2"/>
          </a:solidFill>
          <a:latin typeface="FrysBaskerville BT" pitchFamily="18" charset="0"/>
        </a:defRPr>
      </a:lvl5pPr>
      <a:lvl6pPr marL="457200" algn="ctr" rtl="0" eaLnBrk="1" fontAlgn="base" hangingPunct="1">
        <a:spcBef>
          <a:spcPct val="0"/>
        </a:spcBef>
        <a:spcAft>
          <a:spcPct val="0"/>
        </a:spcAft>
        <a:defRPr sz="4400">
          <a:solidFill>
            <a:schemeClr val="tx2"/>
          </a:solidFill>
          <a:latin typeface="FrysBaskerville BT" pitchFamily="18" charset="0"/>
        </a:defRPr>
      </a:lvl6pPr>
      <a:lvl7pPr marL="914400" algn="ctr" rtl="0" eaLnBrk="1" fontAlgn="base" hangingPunct="1">
        <a:spcBef>
          <a:spcPct val="0"/>
        </a:spcBef>
        <a:spcAft>
          <a:spcPct val="0"/>
        </a:spcAft>
        <a:defRPr sz="4400">
          <a:solidFill>
            <a:schemeClr val="tx2"/>
          </a:solidFill>
          <a:latin typeface="FrysBaskerville BT" pitchFamily="18" charset="0"/>
        </a:defRPr>
      </a:lvl7pPr>
      <a:lvl8pPr marL="1371600" algn="ctr" rtl="0" eaLnBrk="1" fontAlgn="base" hangingPunct="1">
        <a:spcBef>
          <a:spcPct val="0"/>
        </a:spcBef>
        <a:spcAft>
          <a:spcPct val="0"/>
        </a:spcAft>
        <a:defRPr sz="4400">
          <a:solidFill>
            <a:schemeClr val="tx2"/>
          </a:solidFill>
          <a:latin typeface="FrysBaskerville BT" pitchFamily="18" charset="0"/>
        </a:defRPr>
      </a:lvl8pPr>
      <a:lvl9pPr marL="1828800" algn="ctr" rtl="0" eaLnBrk="1" fontAlgn="base" hangingPunct="1">
        <a:spcBef>
          <a:spcPct val="0"/>
        </a:spcBef>
        <a:spcAft>
          <a:spcPct val="0"/>
        </a:spcAft>
        <a:defRPr sz="4400">
          <a:solidFill>
            <a:schemeClr val="tx2"/>
          </a:solidFill>
          <a:latin typeface="FrysBaskerville BT"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6DA1FA5-4B80-49ED-99D9-C22289730A42}" type="datetime1">
              <a:rPr lang="tr-TR"/>
              <a:pPr>
                <a:defRPr/>
              </a:pPr>
              <a:t>9.09.2018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BB7D802-5CAC-4432-9C4C-486E488BBBE7}"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__Empati__%20Engelli%20Filmi_%20-%20K&#305;sa%20Film.avi"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9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b="1" dirty="0" smtClean="0">
                <a:solidFill>
                  <a:srgbClr val="0070C0"/>
                </a:solidFill>
                <a:latin typeface="Times New Roman" pitchFamily="18" charset="0"/>
                <a:cs typeface="Times New Roman" pitchFamily="18" charset="0"/>
              </a:rPr>
              <a:t>ÖZEL GEREKSİNİMLİ ÖĞRENCİLER/ KAYNAŞTIRMA/BEP</a:t>
            </a:r>
            <a:endParaRPr lang="tr-TR" sz="3200" b="1" dirty="0">
              <a:solidFill>
                <a:srgbClr val="0070C0"/>
              </a:solidFill>
              <a:latin typeface="Times New Roman" pitchFamily="18" charset="0"/>
              <a:cs typeface="Times New Roman" pitchFamily="18" charset="0"/>
            </a:endParaRPr>
          </a:p>
        </p:txBody>
      </p:sp>
      <p:pic>
        <p:nvPicPr>
          <p:cNvPr id="4" name="3 İçerik Yer Tutucusu" descr="indir.jpg"/>
          <p:cNvPicPr>
            <a:picLocks noGrp="1" noChangeAspect="1"/>
          </p:cNvPicPr>
          <p:nvPr>
            <p:ph idx="1"/>
          </p:nvPr>
        </p:nvPicPr>
        <p:blipFill>
          <a:blip r:embed="rId2" cstate="print"/>
          <a:stretch>
            <a:fillRect/>
          </a:stretch>
        </p:blipFill>
        <p:spPr>
          <a:xfrm>
            <a:off x="2214546" y="1857364"/>
            <a:ext cx="6429420" cy="4500594"/>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357166"/>
            <a:ext cx="7772400" cy="1143000"/>
          </a:xfrm>
        </p:spPr>
        <p:txBody>
          <a:bodyPr/>
          <a:lstStyle/>
          <a:p>
            <a:r>
              <a:rPr lang="tr-TR" sz="2800" dirty="0" smtClean="0">
                <a:solidFill>
                  <a:srgbClr val="C00000"/>
                </a:solidFill>
                <a:latin typeface="Times New Roman" pitchFamily="18" charset="0"/>
                <a:cs typeface="Times New Roman" pitchFamily="18" charset="0"/>
              </a:rPr>
              <a:t>KAYNAŞTIRMA EĞİTİMİNDE</a:t>
            </a:r>
            <a:br>
              <a:rPr lang="tr-TR" sz="2800" dirty="0" smtClean="0">
                <a:solidFill>
                  <a:srgbClr val="C00000"/>
                </a:solidFill>
                <a:latin typeface="Times New Roman" pitchFamily="18" charset="0"/>
                <a:cs typeface="Times New Roman" pitchFamily="18" charset="0"/>
              </a:rPr>
            </a:br>
            <a:r>
              <a:rPr lang="tr-TR" sz="2800" dirty="0" smtClean="0">
                <a:solidFill>
                  <a:srgbClr val="C00000"/>
                </a:solidFill>
                <a:latin typeface="Times New Roman" pitchFamily="18" charset="0"/>
                <a:cs typeface="Times New Roman" pitchFamily="18" charset="0"/>
              </a:rPr>
              <a:t> DİKKAT EDİLECEK HUSUSLAR</a:t>
            </a:r>
            <a:endParaRPr lang="tr-TR" sz="2800" dirty="0">
              <a:solidFill>
                <a:srgbClr val="C00000"/>
              </a:solidFill>
              <a:latin typeface="Times New Roman" pitchFamily="18" charset="0"/>
              <a:cs typeface="Times New Roman" pitchFamily="18" charset="0"/>
            </a:endParaRPr>
          </a:p>
        </p:txBody>
      </p:sp>
      <p:sp>
        <p:nvSpPr>
          <p:cNvPr id="3" name="2 İçerik Yer Tutucusu"/>
          <p:cNvSpPr>
            <a:spLocks noGrp="1"/>
          </p:cNvSpPr>
          <p:nvPr>
            <p:ph idx="1"/>
          </p:nvPr>
        </p:nvSpPr>
        <p:spPr>
          <a:xfrm>
            <a:off x="428596" y="1643050"/>
            <a:ext cx="8429684" cy="5000660"/>
          </a:xfrm>
        </p:spPr>
        <p:txBody>
          <a:bodyPr/>
          <a:lstStyle/>
          <a:p>
            <a:r>
              <a:rPr lang="tr-TR" sz="2800" dirty="0" smtClean="0">
                <a:latin typeface="Times New Roman" pitchFamily="18" charset="0"/>
                <a:cs typeface="Times New Roman" pitchFamily="18" charset="0"/>
              </a:rPr>
              <a:t>Yetersizlik ne olursa olsun bireyi olduğu gibi kabul etmek esas alınmalıdır.</a:t>
            </a:r>
          </a:p>
          <a:p>
            <a:r>
              <a:rPr lang="tr-TR" sz="2800" dirty="0" smtClean="0">
                <a:latin typeface="Times New Roman" pitchFamily="18" charset="0"/>
                <a:cs typeface="Times New Roman" pitchFamily="18" charset="0"/>
              </a:rPr>
              <a:t>Çalışmalarda aile ve yakın çevrenin desteği alınmalıdır.</a:t>
            </a:r>
          </a:p>
          <a:p>
            <a:r>
              <a:rPr lang="tr-TR" sz="2800" dirty="0" smtClean="0">
                <a:latin typeface="Times New Roman" pitchFamily="18" charset="0"/>
                <a:cs typeface="Times New Roman" pitchFamily="18" charset="0"/>
              </a:rPr>
              <a:t>Öğrencinin öğrenciye rehberlik etmesine yer verilmelidir.</a:t>
            </a:r>
          </a:p>
          <a:p>
            <a:r>
              <a:rPr lang="tr-TR" sz="2800" dirty="0" smtClean="0">
                <a:latin typeface="Times New Roman" pitchFamily="18" charset="0"/>
                <a:cs typeface="Times New Roman" pitchFamily="18" charset="0"/>
              </a:rPr>
              <a:t>Etkinlikler sonucunda çocuğa geri bildirimler verilmeli, geldiği durum hakkında bilgi verilmelidir.</a:t>
            </a:r>
          </a:p>
          <a:p>
            <a:r>
              <a:rPr lang="tr-TR" sz="2800" dirty="0" smtClean="0">
                <a:latin typeface="Times New Roman" pitchFamily="18" charset="0"/>
                <a:cs typeface="Times New Roman" pitchFamily="18" charset="0"/>
              </a:rPr>
              <a:t>Çalışmalar sürekli gözlenmeli, kayıt edilmeli ve durum hakkında aileye açıklamalar yapılmalıdır.</a:t>
            </a:r>
          </a:p>
          <a:p>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tr-TR" sz="3600" smtClean="0"/>
              <a:t>Öğretmenler için tutum önerileri V</a:t>
            </a:r>
          </a:p>
        </p:txBody>
      </p:sp>
      <p:sp>
        <p:nvSpPr>
          <p:cNvPr id="23555" name="Rectangle 3"/>
          <p:cNvSpPr>
            <a:spLocks noGrp="1" noChangeArrowheads="1"/>
          </p:cNvSpPr>
          <p:nvPr>
            <p:ph type="body" idx="1"/>
          </p:nvPr>
        </p:nvSpPr>
        <p:spPr>
          <a:xfrm>
            <a:off x="457200" y="1600200"/>
            <a:ext cx="5986463" cy="4924425"/>
          </a:xfrm>
        </p:spPr>
        <p:txBody>
          <a:bodyPr/>
          <a:lstStyle/>
          <a:p>
            <a:pPr eaLnBrk="1" hangingPunct="1">
              <a:buFontTx/>
              <a:buNone/>
            </a:pPr>
            <a:endParaRPr lang="tr-TR" altLang="zh-CN" sz="2400" smtClean="0"/>
          </a:p>
          <a:p>
            <a:pPr eaLnBrk="1" hangingPunct="1">
              <a:buFontTx/>
              <a:buNone/>
            </a:pPr>
            <a:r>
              <a:rPr lang="tr-TR" altLang="zh-CN" sz="2400" smtClean="0"/>
              <a:t>Yorgun iseniz, onu aktif dinlemek için ekstra bir çaba sarf etmeniz gerekebilir. Kendi duygularınız ve hoş görünüzün de farkında olmaya çalışın.</a:t>
            </a:r>
          </a:p>
          <a:p>
            <a:pPr eaLnBrk="1" hangingPunct="1">
              <a:buFontTx/>
              <a:buNone/>
            </a:pPr>
            <a:endParaRPr lang="tr-TR" altLang="zh-CN" sz="2400" smtClean="0"/>
          </a:p>
          <a:p>
            <a:pPr eaLnBrk="1" hangingPunct="1">
              <a:buFontTx/>
              <a:buNone/>
            </a:pPr>
            <a:r>
              <a:rPr lang="tr-TR" altLang="zh-CN" sz="2400" smtClean="0"/>
              <a:t>Onu dinlerken mümkün olduğunca onu kesmemeye çalışın, sözlerini tamamlamaya çalışmayın. </a:t>
            </a:r>
          </a:p>
        </p:txBody>
      </p:sp>
      <p:pic>
        <p:nvPicPr>
          <p:cNvPr id="23556" name="Picture 4" descr="10129867"/>
          <p:cNvPicPr>
            <a:picLocks noChangeAspect="1" noChangeArrowheads="1"/>
          </p:cNvPicPr>
          <p:nvPr/>
        </p:nvPicPr>
        <p:blipFill>
          <a:blip r:embed="rId2" cstate="print"/>
          <a:srcRect/>
          <a:stretch>
            <a:fillRect/>
          </a:stretch>
        </p:blipFill>
        <p:spPr bwMode="auto">
          <a:xfrm>
            <a:off x="6732588" y="2708275"/>
            <a:ext cx="1435100" cy="2159000"/>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pPr>
              <a:defRPr/>
            </a:pPr>
            <a:fld id="{70D61037-E6E3-4916-8403-9D392F00BFC6}" type="slidenum">
              <a:rPr lang="tr-TR" smtClean="0"/>
              <a:pPr>
                <a:defRPr/>
              </a:pPr>
              <a:t>100</a:t>
            </a:fld>
            <a:endParaRPr lang="tr-T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tr-TR" sz="3600" smtClean="0"/>
              <a:t>Öğretmenler için tutum önerileri VI</a:t>
            </a:r>
          </a:p>
        </p:txBody>
      </p:sp>
      <p:sp>
        <p:nvSpPr>
          <p:cNvPr id="24579" name="Rectangle 3"/>
          <p:cNvSpPr>
            <a:spLocks noGrp="1" noChangeArrowheads="1"/>
          </p:cNvSpPr>
          <p:nvPr>
            <p:ph type="body" idx="1"/>
          </p:nvPr>
        </p:nvSpPr>
        <p:spPr>
          <a:xfrm>
            <a:off x="457200" y="1600200"/>
            <a:ext cx="6419850" cy="4852988"/>
          </a:xfrm>
        </p:spPr>
        <p:txBody>
          <a:bodyPr/>
          <a:lstStyle/>
          <a:p>
            <a:pPr eaLnBrk="1" hangingPunct="1">
              <a:buFontTx/>
              <a:buNone/>
            </a:pPr>
            <a:r>
              <a:rPr lang="tr-TR" altLang="zh-CN" sz="2400" smtClean="0"/>
              <a:t>Belirli bir durumu, olayı size anlatırken, olayın ana fikrinden uzaklaşmadan eleştirilerinizi yapın. </a:t>
            </a:r>
          </a:p>
          <a:p>
            <a:pPr eaLnBrk="1" hangingPunct="1">
              <a:buFontTx/>
              <a:buNone/>
            </a:pPr>
            <a:r>
              <a:rPr lang="tr-TR" altLang="zh-CN" sz="2400" smtClean="0"/>
              <a:t>Ör, başkalarının ona vurduğunu anlatırken, “neden sen o saatte dersini çalışmıyordun” gibi sözler onun olayları yanlış yorumlamasına ve anlamsız duygular hissetmesine yol açabilir.</a:t>
            </a:r>
          </a:p>
          <a:p>
            <a:pPr eaLnBrk="1" hangingPunct="1">
              <a:buFontTx/>
              <a:buNone/>
            </a:pPr>
            <a:endParaRPr lang="tr-TR" altLang="zh-CN" sz="2400" smtClean="0"/>
          </a:p>
          <a:p>
            <a:pPr eaLnBrk="1" hangingPunct="1">
              <a:buFontTx/>
              <a:buNone/>
            </a:pPr>
            <a:r>
              <a:rPr lang="tr-TR" altLang="zh-CN" sz="2400" smtClean="0"/>
              <a:t>“Neden?” sorusu yerine daha çok “ne?” sorusunu (ör, ne oldu?, ne düşünüyorsun? vs) sormaya özen gösterin.</a:t>
            </a:r>
            <a:endParaRPr lang="tr-TR" sz="2400" smtClean="0"/>
          </a:p>
        </p:txBody>
      </p:sp>
      <p:pic>
        <p:nvPicPr>
          <p:cNvPr id="24580" name="Picture 4" descr="10137112"/>
          <p:cNvPicPr>
            <a:picLocks noChangeAspect="1" noChangeArrowheads="1"/>
          </p:cNvPicPr>
          <p:nvPr/>
        </p:nvPicPr>
        <p:blipFill>
          <a:blip r:embed="rId2" cstate="print"/>
          <a:srcRect/>
          <a:stretch>
            <a:fillRect/>
          </a:stretch>
        </p:blipFill>
        <p:spPr bwMode="auto">
          <a:xfrm>
            <a:off x="7164388" y="2852738"/>
            <a:ext cx="1422400" cy="2159000"/>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pPr>
              <a:defRPr/>
            </a:pPr>
            <a:fld id="{762E41B9-D4EB-457B-9C2E-59954DC21372}" type="slidenum">
              <a:rPr lang="tr-TR" smtClean="0"/>
              <a:pPr>
                <a:defRPr/>
              </a:pPr>
              <a:t>101</a:t>
            </a:fld>
            <a:endParaRPr lang="tr-T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tr-TR" sz="3600" dirty="0" smtClean="0"/>
              <a:t>Dikkat ve öğrenme sorunu yaşayan öğrenciler için öneriler I</a:t>
            </a:r>
          </a:p>
        </p:txBody>
      </p:sp>
      <p:sp>
        <p:nvSpPr>
          <p:cNvPr id="25603" name="Rectangle 3"/>
          <p:cNvSpPr>
            <a:spLocks noGrp="1" noChangeArrowheads="1"/>
          </p:cNvSpPr>
          <p:nvPr>
            <p:ph type="body" idx="1"/>
          </p:nvPr>
        </p:nvSpPr>
        <p:spPr>
          <a:xfrm>
            <a:off x="457200" y="1600200"/>
            <a:ext cx="6491288" cy="4525963"/>
          </a:xfrm>
        </p:spPr>
        <p:txBody>
          <a:bodyPr/>
          <a:lstStyle/>
          <a:p>
            <a:pPr eaLnBrk="1" hangingPunct="1">
              <a:lnSpc>
                <a:spcPct val="90000"/>
              </a:lnSpc>
              <a:buFontTx/>
              <a:buNone/>
            </a:pPr>
            <a:r>
              <a:rPr lang="tr-TR" sz="2400" dirty="0" smtClean="0"/>
              <a:t>Geniş kapsamlı görevleri anlaşılabilir küçük parçalara ayırınız. </a:t>
            </a:r>
          </a:p>
          <a:p>
            <a:pPr eaLnBrk="1" hangingPunct="1">
              <a:lnSpc>
                <a:spcPct val="90000"/>
              </a:lnSpc>
              <a:buFontTx/>
              <a:buNone/>
            </a:pPr>
            <a:r>
              <a:rPr lang="tr-TR" sz="2400" dirty="0" smtClean="0"/>
              <a:t>Öğrenci ile birlikte bir sorgulama yöntemi kullanın; bunu yapabilmesi için neye gereksinimi olduğunu sorun. </a:t>
            </a:r>
          </a:p>
          <a:p>
            <a:pPr eaLnBrk="1" hangingPunct="1">
              <a:lnSpc>
                <a:spcPct val="90000"/>
              </a:lnSpc>
              <a:buFontTx/>
              <a:buNone/>
            </a:pPr>
            <a:r>
              <a:rPr lang="tr-TR" sz="2400" dirty="0" smtClean="0"/>
              <a:t>Elde edilebilir amaca ulaşıncaya dek bu soruyu sormaya devam edin. </a:t>
            </a:r>
          </a:p>
          <a:p>
            <a:pPr eaLnBrk="1" hangingPunct="1">
              <a:lnSpc>
                <a:spcPct val="90000"/>
              </a:lnSpc>
              <a:buFontTx/>
              <a:buNone/>
            </a:pPr>
            <a:endParaRPr lang="tr-TR" sz="2400" dirty="0" smtClean="0"/>
          </a:p>
          <a:p>
            <a:pPr eaLnBrk="1" hangingPunct="1">
              <a:lnSpc>
                <a:spcPct val="90000"/>
              </a:lnSpc>
              <a:buFontTx/>
              <a:buNone/>
            </a:pPr>
            <a:r>
              <a:rPr lang="tr-TR" sz="2400" dirty="0" smtClean="0"/>
              <a:t>Her bir basamağı başarıp geçmesi için gerekli zaman sınırını açıkça belirleyin </a:t>
            </a:r>
          </a:p>
          <a:p>
            <a:pPr eaLnBrk="1" hangingPunct="1">
              <a:lnSpc>
                <a:spcPct val="90000"/>
              </a:lnSpc>
              <a:buFontTx/>
              <a:buNone/>
            </a:pPr>
            <a:r>
              <a:rPr lang="tr-TR" sz="2400" dirty="0" smtClean="0"/>
              <a:t>(öğrencinin gidişini sıklıkla izleyin). </a:t>
            </a:r>
          </a:p>
        </p:txBody>
      </p:sp>
      <p:pic>
        <p:nvPicPr>
          <p:cNvPr id="25604" name="Picture 4" descr="200190610-007"/>
          <p:cNvPicPr>
            <a:picLocks noChangeAspect="1" noChangeArrowheads="1"/>
          </p:cNvPicPr>
          <p:nvPr/>
        </p:nvPicPr>
        <p:blipFill>
          <a:blip r:embed="rId2" cstate="print"/>
          <a:srcRect/>
          <a:stretch>
            <a:fillRect/>
          </a:stretch>
        </p:blipFill>
        <p:spPr bwMode="auto">
          <a:xfrm>
            <a:off x="7235825" y="2781300"/>
            <a:ext cx="1435100" cy="2159000"/>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pPr>
              <a:defRPr/>
            </a:pPr>
            <a:fld id="{D4BD8E9C-CE0E-4D7D-BC29-4DA3AB4F9003}" type="slidenum">
              <a:rPr lang="tr-TR" smtClean="0"/>
              <a:pPr>
                <a:defRPr/>
              </a:pPr>
              <a:t>102</a:t>
            </a:fld>
            <a:endParaRPr lang="tr-T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r-TR" sz="3600" smtClean="0"/>
              <a:t>Dikkat ve öğrenme sorunu yaşayan öğrenciler için öneriler II</a:t>
            </a:r>
          </a:p>
        </p:txBody>
      </p:sp>
      <p:sp>
        <p:nvSpPr>
          <p:cNvPr id="26627" name="Rectangle 3"/>
          <p:cNvSpPr>
            <a:spLocks noGrp="1" noChangeArrowheads="1"/>
          </p:cNvSpPr>
          <p:nvPr>
            <p:ph type="body" idx="1"/>
          </p:nvPr>
        </p:nvSpPr>
        <p:spPr/>
        <p:txBody>
          <a:bodyPr/>
          <a:lstStyle/>
          <a:p>
            <a:pPr eaLnBrk="1" hangingPunct="1">
              <a:buFontTx/>
              <a:buNone/>
            </a:pPr>
            <a:r>
              <a:rPr lang="tr-TR" sz="2400" smtClean="0"/>
              <a:t>Yönergeleri vermeden önce öğrencilerin dikkatini çekin, uyarıcı ipuçları verin, sözel yönergeleri yazılı olarak yazın. </a:t>
            </a:r>
          </a:p>
          <a:p>
            <a:pPr eaLnBrk="1" hangingPunct="1">
              <a:buFontTx/>
              <a:buNone/>
            </a:pPr>
            <a:r>
              <a:rPr lang="tr-TR" sz="2400" smtClean="0"/>
              <a:t>Bir defada  tek yönerge verin, yönergeyi söyledikten sonra anlayıp anlamadıklarını kontrol için öğrenciye söylediğinizi tekrarlatın. </a:t>
            </a:r>
          </a:p>
          <a:p>
            <a:pPr eaLnBrk="1" hangingPunct="1">
              <a:buFontTx/>
              <a:buNone/>
            </a:pPr>
            <a:endParaRPr lang="tr-TR" sz="2400" smtClean="0"/>
          </a:p>
          <a:p>
            <a:pPr eaLnBrk="1" hangingPunct="1">
              <a:buFontTx/>
              <a:buNone/>
            </a:pPr>
            <a:r>
              <a:rPr lang="tr-TR" sz="2400" smtClean="0"/>
              <a:t>Ödev ve görevleri öncelik sırasına koyun.</a:t>
            </a:r>
          </a:p>
          <a:p>
            <a:pPr eaLnBrk="1" hangingPunct="1">
              <a:buFontTx/>
              <a:buNone/>
            </a:pPr>
            <a:r>
              <a:rPr lang="tr-TR" sz="2400" smtClean="0"/>
              <a:t>Öğrenciye yardımcı olacak bir model veya örnek gösterin, örneğin pano yapın ve sık sık ona bakmasını hatırlatın </a:t>
            </a:r>
          </a:p>
        </p:txBody>
      </p:sp>
      <p:sp>
        <p:nvSpPr>
          <p:cNvPr id="4" name="3 Slayt Numarası Yer Tutucusu"/>
          <p:cNvSpPr>
            <a:spLocks noGrp="1"/>
          </p:cNvSpPr>
          <p:nvPr>
            <p:ph type="sldNum" sz="quarter" idx="12"/>
          </p:nvPr>
        </p:nvSpPr>
        <p:spPr/>
        <p:txBody>
          <a:bodyPr/>
          <a:lstStyle/>
          <a:p>
            <a:pPr>
              <a:defRPr/>
            </a:pPr>
            <a:fld id="{A29CE35F-FF25-4638-B6C8-D874F7FBE3F2}" type="slidenum">
              <a:rPr lang="tr-TR" smtClean="0"/>
              <a:pPr>
                <a:defRPr/>
              </a:pPr>
              <a:t>103</a:t>
            </a:fld>
            <a:endParaRPr lang="tr-T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tr-TR" sz="3600" smtClean="0"/>
              <a:t>Dikkat ve öğrenme sorunu yaşayan öğrenciler için öneriler III</a:t>
            </a:r>
          </a:p>
        </p:txBody>
      </p:sp>
      <p:sp>
        <p:nvSpPr>
          <p:cNvPr id="27651" name="Rectangle 3"/>
          <p:cNvSpPr>
            <a:spLocks noGrp="1" noChangeArrowheads="1"/>
          </p:cNvSpPr>
          <p:nvPr>
            <p:ph type="body" idx="1"/>
          </p:nvPr>
        </p:nvSpPr>
        <p:spPr>
          <a:xfrm>
            <a:off x="457200" y="1600200"/>
            <a:ext cx="8229600" cy="4708525"/>
          </a:xfrm>
        </p:spPr>
        <p:txBody>
          <a:bodyPr/>
          <a:lstStyle/>
          <a:p>
            <a:pPr eaLnBrk="1" hangingPunct="1">
              <a:buFontTx/>
              <a:buNone/>
            </a:pPr>
            <a:r>
              <a:rPr lang="tr-TR" sz="2400" smtClean="0"/>
              <a:t>Ödevin büyüklüğünü azaltın, miktardan çok kalitesine dikkat edin. </a:t>
            </a:r>
          </a:p>
          <a:p>
            <a:pPr eaLnBrk="1" hangingPunct="1">
              <a:buFontTx/>
              <a:buNone/>
            </a:pPr>
            <a:r>
              <a:rPr lang="tr-TR" sz="2400" smtClean="0"/>
              <a:t>Pozitif pekiştireçlerin sıklığını artırın, doğru yaptığında övücü sözlerle ona belirtin.</a:t>
            </a:r>
          </a:p>
          <a:p>
            <a:pPr eaLnBrk="1" hangingPunct="1">
              <a:buFontTx/>
              <a:buNone/>
            </a:pPr>
            <a:endParaRPr lang="tr-TR" sz="2400" smtClean="0"/>
          </a:p>
          <a:p>
            <a:pPr eaLnBrk="1" hangingPunct="1">
              <a:buFontTx/>
              <a:buNone/>
            </a:pPr>
            <a:r>
              <a:rPr lang="tr-TR" sz="2400" smtClean="0"/>
              <a:t>Test  için ek zaman verin. Test teknikleri öğretin  ve test yerine  sözlü sınavları tercih edin. </a:t>
            </a:r>
          </a:p>
          <a:p>
            <a:pPr eaLnBrk="1" hangingPunct="1">
              <a:buFontTx/>
              <a:buNone/>
            </a:pPr>
            <a:r>
              <a:rPr lang="tr-TR" sz="2400" smtClean="0"/>
              <a:t>Açık, okunabilir ve karışık olmayan test formları kullanın. Cevap formunda sorular arasında uygun boşluk bırakın. </a:t>
            </a:r>
          </a:p>
          <a:p>
            <a:pPr eaLnBrk="1" hangingPunct="1">
              <a:buFontTx/>
              <a:buNone/>
            </a:pPr>
            <a:r>
              <a:rPr lang="tr-TR" sz="2400" smtClean="0"/>
              <a:t>Mümkünse her sorunun karşısına gelen şıkları koyu veya açık boyalı cevap formu kullanın.</a:t>
            </a:r>
            <a:r>
              <a:rPr lang="tr-TR" sz="2800" smtClean="0"/>
              <a:t> </a:t>
            </a:r>
          </a:p>
        </p:txBody>
      </p:sp>
      <p:sp>
        <p:nvSpPr>
          <p:cNvPr id="4" name="3 Slayt Numarası Yer Tutucusu"/>
          <p:cNvSpPr>
            <a:spLocks noGrp="1"/>
          </p:cNvSpPr>
          <p:nvPr>
            <p:ph type="sldNum" sz="quarter" idx="12"/>
          </p:nvPr>
        </p:nvSpPr>
        <p:spPr/>
        <p:txBody>
          <a:bodyPr/>
          <a:lstStyle/>
          <a:p>
            <a:pPr>
              <a:defRPr/>
            </a:pPr>
            <a:fld id="{97D5CA57-B347-47B0-B0E1-A5AE25B08409}" type="slidenum">
              <a:rPr lang="tr-TR" smtClean="0"/>
              <a:pPr>
                <a:defRPr/>
              </a:pPr>
              <a:t>104</a:t>
            </a:fld>
            <a:endParaRPr lang="tr-T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tr-TR" sz="3600" smtClean="0"/>
              <a:t>Dikkat ve öğrenme sorunu yaşayan öğrenciler için öneriler IV</a:t>
            </a:r>
          </a:p>
        </p:txBody>
      </p:sp>
      <p:sp>
        <p:nvSpPr>
          <p:cNvPr id="28675" name="Rectangle 3"/>
          <p:cNvSpPr>
            <a:spLocks noGrp="1" noChangeArrowheads="1"/>
          </p:cNvSpPr>
          <p:nvPr>
            <p:ph type="body" idx="1"/>
          </p:nvPr>
        </p:nvSpPr>
        <p:spPr>
          <a:xfrm>
            <a:off x="457200" y="1600200"/>
            <a:ext cx="6923088" cy="4781550"/>
          </a:xfrm>
        </p:spPr>
        <p:txBody>
          <a:bodyPr/>
          <a:lstStyle/>
          <a:p>
            <a:pPr eaLnBrk="1" hangingPunct="1">
              <a:lnSpc>
                <a:spcPct val="80000"/>
              </a:lnSpc>
              <a:buFontTx/>
              <a:buNone/>
            </a:pPr>
            <a:endParaRPr lang="tr-TR" sz="2200" smtClean="0"/>
          </a:p>
          <a:p>
            <a:pPr eaLnBrk="1" hangingPunct="1">
              <a:lnSpc>
                <a:spcPct val="80000"/>
              </a:lnSpc>
              <a:buFontTx/>
              <a:buNone/>
            </a:pPr>
            <a:r>
              <a:rPr lang="tr-TR" sz="2200" smtClean="0"/>
              <a:t>Görevi tamamlamada alternatif yöntemler kullanmasına izin verin (daha az yazı yazmasını gerektiren sözlü sunum, bant kaydı, görsel sunu, grafikler, harita ve resimler v.s) </a:t>
            </a:r>
          </a:p>
          <a:p>
            <a:pPr eaLnBrk="1" hangingPunct="1">
              <a:lnSpc>
                <a:spcPct val="80000"/>
              </a:lnSpc>
              <a:buFontTx/>
              <a:buNone/>
            </a:pPr>
            <a:endParaRPr lang="tr-TR" sz="2200" smtClean="0"/>
          </a:p>
          <a:p>
            <a:pPr eaLnBrk="1" hangingPunct="1">
              <a:lnSpc>
                <a:spcPct val="80000"/>
              </a:lnSpc>
              <a:buFontTx/>
              <a:buNone/>
            </a:pPr>
            <a:r>
              <a:rPr lang="tr-TR" sz="2200" smtClean="0"/>
              <a:t>Yazmak için alternatif metotlar kullanmasına izin verin (daktilo, bilgisayar, yazıcı v.s)</a:t>
            </a:r>
          </a:p>
          <a:p>
            <a:pPr eaLnBrk="1" hangingPunct="1">
              <a:lnSpc>
                <a:spcPct val="80000"/>
              </a:lnSpc>
              <a:buFontTx/>
              <a:buNone/>
            </a:pPr>
            <a:endParaRPr lang="tr-TR" sz="2200" smtClean="0"/>
          </a:p>
          <a:p>
            <a:pPr eaLnBrk="1" hangingPunct="1">
              <a:lnSpc>
                <a:spcPct val="80000"/>
              </a:lnSpc>
              <a:buFontTx/>
              <a:buNone/>
            </a:pPr>
            <a:r>
              <a:rPr lang="tr-TR" sz="2200" smtClean="0"/>
              <a:t>Sorumluluk gerektirin işler (takım kaptanlığı, topların dağıtımı ve bakımı, puan yazma gibi) ve lider rolü verin. </a:t>
            </a:r>
          </a:p>
          <a:p>
            <a:pPr eaLnBrk="1" hangingPunct="1">
              <a:lnSpc>
                <a:spcPct val="80000"/>
              </a:lnSpc>
              <a:buFontTx/>
              <a:buNone/>
            </a:pPr>
            <a:endParaRPr lang="tr-TR" sz="2200" smtClean="0"/>
          </a:p>
          <a:p>
            <a:pPr eaLnBrk="1" hangingPunct="1">
              <a:lnSpc>
                <a:spcPct val="80000"/>
              </a:lnSpc>
              <a:buFontTx/>
              <a:buNone/>
            </a:pPr>
            <a:r>
              <a:rPr lang="tr-TR" sz="2200" smtClean="0"/>
              <a:t>Öğrencinin öğretmene yakın olmasını sağlayın.</a:t>
            </a:r>
            <a:r>
              <a:rPr lang="tr-TR" sz="2400" smtClean="0"/>
              <a:t> </a:t>
            </a:r>
          </a:p>
          <a:p>
            <a:pPr eaLnBrk="1" hangingPunct="1">
              <a:lnSpc>
                <a:spcPct val="80000"/>
              </a:lnSpc>
              <a:buFontTx/>
              <a:buNone/>
            </a:pPr>
            <a:r>
              <a:rPr lang="tr-TR" sz="2400" smtClean="0"/>
              <a:t> </a:t>
            </a:r>
          </a:p>
        </p:txBody>
      </p:sp>
      <p:pic>
        <p:nvPicPr>
          <p:cNvPr id="28676" name="Picture 4" descr="200156367-001"/>
          <p:cNvPicPr>
            <a:picLocks noChangeAspect="1" noChangeArrowheads="1"/>
          </p:cNvPicPr>
          <p:nvPr/>
        </p:nvPicPr>
        <p:blipFill>
          <a:blip r:embed="rId2" cstate="print"/>
          <a:srcRect/>
          <a:stretch>
            <a:fillRect/>
          </a:stretch>
        </p:blipFill>
        <p:spPr bwMode="auto">
          <a:xfrm>
            <a:off x="7380288" y="2636838"/>
            <a:ext cx="1587500" cy="2159000"/>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pPr>
              <a:defRPr/>
            </a:pPr>
            <a:fld id="{81E4D74F-F430-4DAA-B0CC-8AADA43304AB}" type="slidenum">
              <a:rPr lang="tr-TR" smtClean="0"/>
              <a:pPr>
                <a:defRPr/>
              </a:pPr>
              <a:t>105</a:t>
            </a:fld>
            <a:endParaRPr lang="tr-T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tr-TR" sz="3600" smtClean="0"/>
              <a:t>Duygusal sorunları olan çocuklara yaklaşım için öneriler I</a:t>
            </a:r>
          </a:p>
        </p:txBody>
      </p:sp>
      <p:sp>
        <p:nvSpPr>
          <p:cNvPr id="29699" name="Rectangle 3"/>
          <p:cNvSpPr>
            <a:spLocks noGrp="1" noChangeArrowheads="1"/>
          </p:cNvSpPr>
          <p:nvPr>
            <p:ph type="body" idx="1"/>
          </p:nvPr>
        </p:nvSpPr>
        <p:spPr>
          <a:xfrm>
            <a:off x="457200" y="1600200"/>
            <a:ext cx="6707188" cy="4525963"/>
          </a:xfrm>
        </p:spPr>
        <p:txBody>
          <a:bodyPr/>
          <a:lstStyle/>
          <a:p>
            <a:pPr eaLnBrk="1" hangingPunct="1"/>
            <a:r>
              <a:rPr lang="tr-TR" sz="2400" smtClean="0"/>
              <a:t>Sosyal olarak izole olan,</a:t>
            </a:r>
          </a:p>
          <a:p>
            <a:pPr eaLnBrk="1" hangingPunct="1"/>
            <a:r>
              <a:rPr lang="tr-TR" sz="2400" smtClean="0"/>
              <a:t>Arkadaş ilişkilerinde zorluklar yaşayan,</a:t>
            </a:r>
          </a:p>
          <a:p>
            <a:pPr eaLnBrk="1" hangingPunct="1"/>
            <a:r>
              <a:rPr lang="tr-TR" sz="2400" smtClean="0"/>
              <a:t>Ders başarısında beklenmedik düşüş gösteren,</a:t>
            </a:r>
          </a:p>
          <a:p>
            <a:pPr eaLnBrk="1" hangingPunct="1"/>
            <a:r>
              <a:rPr lang="tr-TR" sz="2400" smtClean="0"/>
              <a:t>Korku, kaygı belirtileri gösteren,</a:t>
            </a:r>
          </a:p>
          <a:p>
            <a:pPr eaLnBrk="1" hangingPunct="1"/>
            <a:r>
              <a:rPr lang="tr-TR" sz="2400" smtClean="0"/>
              <a:t>Konuşmasında azalma, </a:t>
            </a:r>
          </a:p>
          <a:p>
            <a:pPr eaLnBrk="1" hangingPunct="1"/>
            <a:r>
              <a:rPr lang="tr-TR" sz="2400" smtClean="0"/>
              <a:t>Davranışlarında bozulma vb. </a:t>
            </a:r>
          </a:p>
          <a:p>
            <a:pPr eaLnBrk="1" hangingPunct="1">
              <a:buFontTx/>
              <a:buNone/>
            </a:pPr>
            <a:endParaRPr lang="tr-TR" sz="2400" smtClean="0"/>
          </a:p>
          <a:p>
            <a:pPr eaLnBrk="1" hangingPunct="1">
              <a:buFontTx/>
              <a:buNone/>
            </a:pPr>
            <a:r>
              <a:rPr lang="tr-TR" sz="2800" smtClean="0"/>
              <a:t>ruhsal belirtiler gösteren çocukları fark etmek</a:t>
            </a:r>
          </a:p>
        </p:txBody>
      </p:sp>
      <p:pic>
        <p:nvPicPr>
          <p:cNvPr id="29700" name="Picture 4" descr="inat"/>
          <p:cNvPicPr>
            <a:picLocks noChangeAspect="1" noChangeArrowheads="1"/>
          </p:cNvPicPr>
          <p:nvPr/>
        </p:nvPicPr>
        <p:blipFill>
          <a:blip r:embed="rId2" cstate="print"/>
          <a:srcRect/>
          <a:stretch>
            <a:fillRect/>
          </a:stretch>
        </p:blipFill>
        <p:spPr bwMode="auto">
          <a:xfrm>
            <a:off x="7308850" y="3068638"/>
            <a:ext cx="1290638" cy="1944687"/>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pPr>
              <a:defRPr/>
            </a:pPr>
            <a:fld id="{8A4BF0A4-6F67-4D3E-BAB9-C4C166416EC6}" type="slidenum">
              <a:rPr lang="tr-TR" smtClean="0"/>
              <a:pPr>
                <a:defRPr/>
              </a:pPr>
              <a:t>106</a:t>
            </a:fld>
            <a:endParaRPr lang="tr-T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tr-TR" sz="3600" smtClean="0"/>
              <a:t>Duygusal sorunları olan çocuklara yaklaşım için öneriler II</a:t>
            </a:r>
          </a:p>
        </p:txBody>
      </p:sp>
      <p:sp>
        <p:nvSpPr>
          <p:cNvPr id="30723" name="Rectangle 3"/>
          <p:cNvSpPr>
            <a:spLocks noGrp="1" noChangeArrowheads="1"/>
          </p:cNvSpPr>
          <p:nvPr>
            <p:ph type="body" idx="1"/>
          </p:nvPr>
        </p:nvSpPr>
        <p:spPr>
          <a:xfrm>
            <a:off x="457200" y="1916113"/>
            <a:ext cx="6346825" cy="4210050"/>
          </a:xfrm>
        </p:spPr>
        <p:txBody>
          <a:bodyPr/>
          <a:lstStyle/>
          <a:p>
            <a:pPr eaLnBrk="1" hangingPunct="1">
              <a:lnSpc>
                <a:spcPct val="90000"/>
              </a:lnSpc>
              <a:buFontTx/>
              <a:buNone/>
            </a:pPr>
            <a:r>
              <a:rPr lang="tr-TR" sz="2400" smtClean="0"/>
              <a:t>Ruhsal sorun belirtilerini tanımak, </a:t>
            </a:r>
          </a:p>
          <a:p>
            <a:pPr eaLnBrk="1" hangingPunct="1">
              <a:lnSpc>
                <a:spcPct val="90000"/>
              </a:lnSpc>
              <a:buFontTx/>
              <a:buNone/>
            </a:pPr>
            <a:r>
              <a:rPr lang="tr-TR" sz="2400" smtClean="0"/>
              <a:t>Çocuğu daha aktif gözlemek,</a:t>
            </a:r>
          </a:p>
          <a:p>
            <a:pPr eaLnBrk="1" hangingPunct="1">
              <a:lnSpc>
                <a:spcPct val="90000"/>
              </a:lnSpc>
              <a:buFontTx/>
              <a:buNone/>
            </a:pPr>
            <a:r>
              <a:rPr lang="tr-TR" sz="2400" smtClean="0"/>
              <a:t>Duygularını ve sorunlarını/şikayetlerini  sözel olarak size ifade etmesi için fırsat yaratmak,</a:t>
            </a:r>
          </a:p>
          <a:p>
            <a:pPr eaLnBrk="1" hangingPunct="1">
              <a:lnSpc>
                <a:spcPct val="90000"/>
              </a:lnSpc>
              <a:buFontTx/>
              <a:buNone/>
            </a:pPr>
            <a:r>
              <a:rPr lang="tr-TR" sz="2400" smtClean="0"/>
              <a:t>Onu sakin bir tutumla, yargılamadan, aşırı yorumlara kaçmadan dinlemek,</a:t>
            </a:r>
          </a:p>
          <a:p>
            <a:pPr eaLnBrk="1" hangingPunct="1">
              <a:lnSpc>
                <a:spcPct val="90000"/>
              </a:lnSpc>
              <a:buFontTx/>
              <a:buNone/>
            </a:pPr>
            <a:r>
              <a:rPr lang="tr-TR" sz="2400" smtClean="0"/>
              <a:t>Gerekli durumlarda mutlaka aile ve ruh sağlığı uzmanlarıyla iletişim kurmak… </a:t>
            </a:r>
          </a:p>
          <a:p>
            <a:pPr eaLnBrk="1" hangingPunct="1">
              <a:lnSpc>
                <a:spcPct val="90000"/>
              </a:lnSpc>
              <a:buFontTx/>
              <a:buNone/>
            </a:pPr>
            <a:endParaRPr lang="tr-TR" sz="2400" smtClean="0"/>
          </a:p>
        </p:txBody>
      </p:sp>
      <p:pic>
        <p:nvPicPr>
          <p:cNvPr id="30724" name="Picture 4" descr="mcdd"/>
          <p:cNvPicPr>
            <a:picLocks noChangeAspect="1" noChangeArrowheads="1"/>
          </p:cNvPicPr>
          <p:nvPr/>
        </p:nvPicPr>
        <p:blipFill>
          <a:blip r:embed="rId2" cstate="print"/>
          <a:srcRect/>
          <a:stretch>
            <a:fillRect/>
          </a:stretch>
        </p:blipFill>
        <p:spPr bwMode="auto">
          <a:xfrm>
            <a:off x="7164388" y="2420938"/>
            <a:ext cx="1414462" cy="2160587"/>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pPr>
              <a:defRPr/>
            </a:pPr>
            <a:fld id="{7D4733CD-8937-4FBF-918B-9453B4430706}" type="slidenum">
              <a:rPr lang="tr-TR" smtClean="0"/>
              <a:pPr>
                <a:defRPr/>
              </a:pPr>
              <a:t>107</a:t>
            </a:fld>
            <a:endParaRPr lang="tr-T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tsg-1024x376.jpg"/>
          <p:cNvPicPr>
            <a:picLocks noGrp="1" noChangeAspect="1"/>
          </p:cNvPicPr>
          <p:nvPr>
            <p:ph idx="1"/>
          </p:nvPr>
        </p:nvPicPr>
        <p:blipFill>
          <a:blip r:embed="rId2" cstate="print"/>
          <a:stretch>
            <a:fillRect/>
          </a:stretch>
        </p:blipFill>
        <p:spPr>
          <a:xfrm>
            <a:off x="685800" y="1000108"/>
            <a:ext cx="7772400" cy="376060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357166"/>
            <a:ext cx="7772400" cy="1143000"/>
          </a:xfrm>
        </p:spPr>
        <p:txBody>
          <a:bodyPr/>
          <a:lstStyle/>
          <a:p>
            <a:r>
              <a:rPr lang="tr-TR" sz="2800" dirty="0" smtClean="0">
                <a:solidFill>
                  <a:srgbClr val="C00000"/>
                </a:solidFill>
                <a:latin typeface="Times New Roman" pitchFamily="18" charset="0"/>
                <a:cs typeface="Times New Roman" pitchFamily="18" charset="0"/>
              </a:rPr>
              <a:t>KAYNAŞTIRMA EĞİTİMİNDE</a:t>
            </a:r>
            <a:br>
              <a:rPr lang="tr-TR" sz="2800" dirty="0" smtClean="0">
                <a:solidFill>
                  <a:srgbClr val="C00000"/>
                </a:solidFill>
                <a:latin typeface="Times New Roman" pitchFamily="18" charset="0"/>
                <a:cs typeface="Times New Roman" pitchFamily="18" charset="0"/>
              </a:rPr>
            </a:br>
            <a:r>
              <a:rPr lang="tr-TR" sz="2800" dirty="0" smtClean="0">
                <a:solidFill>
                  <a:srgbClr val="C00000"/>
                </a:solidFill>
                <a:latin typeface="Times New Roman" pitchFamily="18" charset="0"/>
                <a:cs typeface="Times New Roman" pitchFamily="18" charset="0"/>
              </a:rPr>
              <a:t> DİKKAT EDİLECEK HUSUSLAR</a:t>
            </a:r>
            <a:endParaRPr lang="tr-TR" sz="2800" dirty="0">
              <a:solidFill>
                <a:srgbClr val="C00000"/>
              </a:solidFill>
              <a:latin typeface="Times New Roman" pitchFamily="18" charset="0"/>
              <a:cs typeface="Times New Roman" pitchFamily="18" charset="0"/>
            </a:endParaRPr>
          </a:p>
        </p:txBody>
      </p:sp>
      <p:sp>
        <p:nvSpPr>
          <p:cNvPr id="3" name="2 İçerik Yer Tutucusu"/>
          <p:cNvSpPr>
            <a:spLocks noGrp="1"/>
          </p:cNvSpPr>
          <p:nvPr>
            <p:ph idx="1"/>
          </p:nvPr>
        </p:nvSpPr>
        <p:spPr>
          <a:xfrm>
            <a:off x="428596" y="1643050"/>
            <a:ext cx="8429684" cy="5000660"/>
          </a:xfrm>
        </p:spPr>
        <p:txBody>
          <a:bodyPr/>
          <a:lstStyle/>
          <a:p>
            <a:r>
              <a:rPr lang="tr-TR" sz="2800" dirty="0" smtClean="0">
                <a:latin typeface="Times New Roman" pitchFamily="18" charset="0"/>
                <a:cs typeface="Times New Roman" pitchFamily="18" charset="0"/>
              </a:rPr>
              <a:t>Sınıflarda 15 öğrenciye 1 kaynaştırma öğrencisi planlanmalı zorunlu olmadıkça birden fazla öğrenci alınmamalıdır. ( ortaokul 25-2  / 35-1)</a:t>
            </a:r>
          </a:p>
          <a:p>
            <a:pPr>
              <a:buNone/>
            </a:pPr>
            <a:r>
              <a:rPr lang="tr-TR" sz="2800" dirty="0" smtClean="0">
                <a:latin typeface="Times New Roman" pitchFamily="18" charset="0"/>
                <a:cs typeface="Times New Roman" pitchFamily="18" charset="0"/>
              </a:rPr>
              <a:t>		                  ( Okulöncesi 2-10  / 1-20)</a:t>
            </a:r>
          </a:p>
          <a:p>
            <a:r>
              <a:rPr lang="tr-TR" sz="2800" dirty="0" smtClean="0">
                <a:latin typeface="Times New Roman" pitchFamily="18" charset="0"/>
                <a:cs typeface="Times New Roman" pitchFamily="18" charset="0"/>
              </a:rPr>
              <a:t>Her kaynaştırma öğrencisi için ayrı bir BEP hazırlanmalıdır.</a:t>
            </a:r>
          </a:p>
          <a:p>
            <a:r>
              <a:rPr lang="tr-TR" sz="2800" dirty="0" smtClean="0">
                <a:latin typeface="Times New Roman" pitchFamily="18" charset="0"/>
                <a:cs typeface="Times New Roman" pitchFamily="18" charset="0"/>
              </a:rPr>
              <a:t>En iyi öğretim bireyselleştirmeden toplumsallaştırmaya, somuttan soyuta, bilinenden bilinmeyene, yakından uzağa doğru giden yoldur. Öğretmenlerin öğrenciye sunacakları bilgi alanlarını bu eğitim ilkelerine göre düzenlemeleri yararlı olacaktır.</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357166"/>
            <a:ext cx="7772400" cy="1143000"/>
          </a:xfrm>
        </p:spPr>
        <p:txBody>
          <a:bodyPr/>
          <a:lstStyle/>
          <a:p>
            <a:r>
              <a:rPr lang="tr-TR" sz="2800" dirty="0" smtClean="0">
                <a:solidFill>
                  <a:srgbClr val="C00000"/>
                </a:solidFill>
                <a:latin typeface="Times New Roman" pitchFamily="18" charset="0"/>
                <a:cs typeface="Times New Roman" pitchFamily="18" charset="0"/>
              </a:rPr>
              <a:t>KAYNAŞTIRMA EĞİTİMİNDE</a:t>
            </a:r>
            <a:br>
              <a:rPr lang="tr-TR" sz="2800" dirty="0" smtClean="0">
                <a:solidFill>
                  <a:srgbClr val="C00000"/>
                </a:solidFill>
                <a:latin typeface="Times New Roman" pitchFamily="18" charset="0"/>
                <a:cs typeface="Times New Roman" pitchFamily="18" charset="0"/>
              </a:rPr>
            </a:br>
            <a:r>
              <a:rPr lang="tr-TR" sz="2800" dirty="0" smtClean="0">
                <a:solidFill>
                  <a:srgbClr val="C00000"/>
                </a:solidFill>
                <a:latin typeface="Times New Roman" pitchFamily="18" charset="0"/>
                <a:cs typeface="Times New Roman" pitchFamily="18" charset="0"/>
              </a:rPr>
              <a:t> DİKKAT EDİLECEK HUSUSLAR</a:t>
            </a:r>
            <a:endParaRPr lang="tr-TR" sz="2800" dirty="0">
              <a:solidFill>
                <a:srgbClr val="C00000"/>
              </a:solidFill>
              <a:latin typeface="Times New Roman" pitchFamily="18" charset="0"/>
              <a:cs typeface="Times New Roman" pitchFamily="18" charset="0"/>
            </a:endParaRPr>
          </a:p>
        </p:txBody>
      </p:sp>
      <p:sp>
        <p:nvSpPr>
          <p:cNvPr id="3" name="2 İçerik Yer Tutucusu"/>
          <p:cNvSpPr>
            <a:spLocks noGrp="1"/>
          </p:cNvSpPr>
          <p:nvPr>
            <p:ph idx="1"/>
          </p:nvPr>
        </p:nvSpPr>
        <p:spPr>
          <a:xfrm>
            <a:off x="428596" y="1643050"/>
            <a:ext cx="8429684" cy="5000660"/>
          </a:xfrm>
        </p:spPr>
        <p:txBody>
          <a:bodyPr/>
          <a:lstStyle/>
          <a:p>
            <a:r>
              <a:rPr lang="tr-TR" sz="2800" dirty="0" smtClean="0">
                <a:latin typeface="Times New Roman" pitchFamily="18" charset="0"/>
                <a:cs typeface="Times New Roman" pitchFamily="18" charset="0"/>
              </a:rPr>
              <a:t>Öğrenmenin verimini artırmak için sözel yöntemin yanında  gözlem, deney, modelleştirme, problem çözme, soru-cevap, tartışma, grup çalışması,  vb öğretim yöntemlerinin de kullanılması uygun olacaktır.</a:t>
            </a:r>
          </a:p>
          <a:p>
            <a:pPr>
              <a:buNone/>
            </a:pPr>
            <a:endParaRPr lang="tr-TR" sz="2800" dirty="0" smtClean="0">
              <a:latin typeface="Times New Roman" pitchFamily="18" charset="0"/>
              <a:cs typeface="Times New Roman" pitchFamily="18" charset="0"/>
            </a:endParaRPr>
          </a:p>
          <a:p>
            <a:r>
              <a:rPr lang="tr-TR" sz="2800" dirty="0" smtClean="0">
                <a:latin typeface="Times New Roman" pitchFamily="18" charset="0"/>
                <a:cs typeface="Times New Roman" pitchFamily="18" charset="0"/>
              </a:rPr>
              <a:t>En iyi öğrenilen şeyler kendi kendine yaparak ve yaşayarak öğrenme durumuyla ortaya çıkar. Öğretmen bu yöntemi etkinliklerin temeline almalıdır. Yaşantı, dramatize, gösteri yöntemlerinin kullanılmasına özen gösterilmelidir. </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357166"/>
            <a:ext cx="7772400" cy="1143000"/>
          </a:xfrm>
        </p:spPr>
        <p:txBody>
          <a:bodyPr/>
          <a:lstStyle/>
          <a:p>
            <a:r>
              <a:rPr lang="tr-TR" sz="2800" b="1" dirty="0" smtClean="0">
                <a:solidFill>
                  <a:srgbClr val="C00000"/>
                </a:solidFill>
                <a:latin typeface="Times New Roman" pitchFamily="18" charset="0"/>
                <a:cs typeface="Times New Roman" pitchFamily="18" charset="0"/>
              </a:rPr>
              <a:t>KAYNAŞTIRMA EĞİTİMİNDE ÖĞRETMENLERİN GÖREV VE SORUMLULUKLARI</a:t>
            </a:r>
            <a:endParaRPr lang="tr-TR" sz="2800" b="1" dirty="0">
              <a:solidFill>
                <a:srgbClr val="C00000"/>
              </a:solidFill>
              <a:latin typeface="Times New Roman" pitchFamily="18" charset="0"/>
              <a:cs typeface="Times New Roman" pitchFamily="18" charset="0"/>
            </a:endParaRPr>
          </a:p>
        </p:txBody>
      </p:sp>
      <p:sp>
        <p:nvSpPr>
          <p:cNvPr id="3" name="2 İçerik Yer Tutucusu"/>
          <p:cNvSpPr>
            <a:spLocks noGrp="1"/>
          </p:cNvSpPr>
          <p:nvPr>
            <p:ph idx="1"/>
          </p:nvPr>
        </p:nvSpPr>
        <p:spPr>
          <a:xfrm>
            <a:off x="685800" y="1643050"/>
            <a:ext cx="7958166" cy="4929222"/>
          </a:xfrm>
        </p:spPr>
        <p:txBody>
          <a:bodyPr/>
          <a:lstStyle/>
          <a:p>
            <a:pPr>
              <a:buNone/>
            </a:pPr>
            <a:r>
              <a:rPr lang="tr-TR" sz="2800" i="1" u="sng" dirty="0" smtClean="0">
                <a:solidFill>
                  <a:srgbClr val="FF0000"/>
                </a:solidFill>
                <a:latin typeface="Comic Sans MS" pitchFamily="66" charset="0"/>
              </a:rPr>
              <a:t>Kaynaştırma eğitimine alınan öğrenciye :</a:t>
            </a:r>
          </a:p>
          <a:p>
            <a:r>
              <a:rPr lang="tr-TR" sz="2400" dirty="0" smtClean="0">
                <a:latin typeface="Times New Roman" pitchFamily="18" charset="0"/>
                <a:cs typeface="Times New Roman" pitchFamily="18" charset="0"/>
              </a:rPr>
              <a:t>Kaynaştırma eğitimine başlamadan önce öğrenciyi ve sınıfı hazırlar</a:t>
            </a:r>
          </a:p>
          <a:p>
            <a:r>
              <a:rPr lang="tr-TR" sz="2400" dirty="0" smtClean="0">
                <a:latin typeface="Times New Roman" pitchFamily="18" charset="0"/>
                <a:cs typeface="Times New Roman" pitchFamily="18" charset="0"/>
              </a:rPr>
              <a:t>öğrencinin eğitsel gereksinimlerini ve  işlevde bulunma düzeyini belirler</a:t>
            </a:r>
          </a:p>
          <a:p>
            <a:r>
              <a:rPr lang="tr-TR" sz="2400" dirty="0" smtClean="0">
                <a:latin typeface="Times New Roman" pitchFamily="18" charset="0"/>
                <a:cs typeface="Times New Roman" pitchFamily="18" charset="0"/>
              </a:rPr>
              <a:t>öğrenci için eğitsel amaç saptar</a:t>
            </a:r>
          </a:p>
          <a:p>
            <a:r>
              <a:rPr lang="tr-TR" sz="2400" dirty="0" smtClean="0">
                <a:latin typeface="Times New Roman" pitchFamily="18" charset="0"/>
                <a:cs typeface="Times New Roman" pitchFamily="18" charset="0"/>
              </a:rPr>
              <a:t>öğrencinin öğretimini kolaylaştırıcı ve destekleyici etkinliklerde bulunur.</a:t>
            </a:r>
          </a:p>
          <a:p>
            <a:r>
              <a:rPr lang="tr-TR" sz="2400" dirty="0" smtClean="0">
                <a:latin typeface="Times New Roman" pitchFamily="18" charset="0"/>
                <a:cs typeface="Times New Roman" pitchFamily="18" charset="0"/>
              </a:rPr>
              <a:t>Diğer öğrencilerle etkileşimini sağlar</a:t>
            </a:r>
          </a:p>
          <a:p>
            <a:r>
              <a:rPr lang="tr-TR" sz="2400" dirty="0" smtClean="0">
                <a:latin typeface="Times New Roman" pitchFamily="18" charset="0"/>
                <a:cs typeface="Times New Roman" pitchFamily="18" charset="0"/>
              </a:rPr>
              <a:t>Öğrenci ile gerçekleştirilen öğretimin etkililiğini değerlendirir.</a:t>
            </a:r>
          </a:p>
          <a:p>
            <a:endParaRPr lang="tr-TR" sz="2800" dirty="0" smtClean="0">
              <a:latin typeface="Comic Sans MS" pitchFamily="66" charset="0"/>
            </a:endParaRPr>
          </a:p>
          <a:p>
            <a:endParaRPr lang="tr-TR" sz="2800" dirty="0" smtClean="0">
              <a:latin typeface="Comic Sans MS" pitchFamily="66" charset="0"/>
            </a:endParaRPr>
          </a:p>
          <a:p>
            <a:endParaRPr lang="tr-TR" sz="2800" dirty="0" smtClean="0">
              <a:latin typeface="Comic Sans MS" pitchFamily="66" charset="0"/>
            </a:endParaRPr>
          </a:p>
          <a:p>
            <a:endParaRPr lang="tr-TR" sz="2800" dirty="0" smtClean="0">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609600"/>
            <a:ext cx="8243918" cy="1533516"/>
          </a:xfrm>
        </p:spPr>
        <p:txBody>
          <a:bodyPr/>
          <a:lstStyle/>
          <a:p>
            <a:r>
              <a:rPr lang="tr-TR" b="1" dirty="0" smtClean="0">
                <a:solidFill>
                  <a:srgbClr val="C00000"/>
                </a:solidFill>
                <a:latin typeface="Times New Roman" pitchFamily="18" charset="0"/>
                <a:cs typeface="Times New Roman" pitchFamily="18" charset="0"/>
              </a:rPr>
              <a:t>KAYNAŞTIRMA SÜRECİ OKULLARDA NASIL İŞLER?</a:t>
            </a:r>
            <a:endParaRPr lang="tr-TR" b="1" dirty="0">
              <a:solidFill>
                <a:srgbClr val="C00000"/>
              </a:solidFill>
              <a:latin typeface="Times New Roman" pitchFamily="18" charset="0"/>
              <a:cs typeface="Times New Roman" pitchFamily="18" charset="0"/>
            </a:endParaRPr>
          </a:p>
        </p:txBody>
      </p:sp>
      <p:pic>
        <p:nvPicPr>
          <p:cNvPr id="4" name="3 İçerik Yer Tutucusu" descr="özel eğitim.jpg"/>
          <p:cNvPicPr>
            <a:picLocks noGrp="1" noChangeAspect="1"/>
          </p:cNvPicPr>
          <p:nvPr>
            <p:ph idx="1"/>
          </p:nvPr>
        </p:nvPicPr>
        <p:blipFill>
          <a:blip r:embed="rId2" cstate="print"/>
          <a:stretch>
            <a:fillRect/>
          </a:stretch>
        </p:blipFill>
        <p:spPr>
          <a:xfrm>
            <a:off x="2857488" y="2214554"/>
            <a:ext cx="4114800" cy="381954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18564" y="0"/>
            <a:ext cx="8153400" cy="714357"/>
          </a:xfrm>
        </p:spPr>
        <p:txBody>
          <a:bodyPr/>
          <a:lstStyle/>
          <a:p>
            <a:pPr marL="0" indent="0" algn="ctr">
              <a:buNone/>
            </a:pPr>
            <a:r>
              <a:rPr lang="tr-TR" sz="2800" b="1" dirty="0" smtClean="0">
                <a:solidFill>
                  <a:srgbClr val="FF0000"/>
                </a:solidFill>
                <a:effectLst/>
                <a:latin typeface="Century Gothic" pitchFamily="34" charset="0"/>
              </a:rPr>
              <a:t>FORMLAR</a:t>
            </a:r>
            <a:endParaRPr lang="tr-TR" sz="2800" b="1" dirty="0">
              <a:solidFill>
                <a:srgbClr val="FF0000"/>
              </a:solidFill>
              <a:effectLst/>
              <a:latin typeface="Century Gothic" pitchFamily="34" charset="0"/>
            </a:endParaRPr>
          </a:p>
        </p:txBody>
      </p:sp>
      <p:pic>
        <p:nvPicPr>
          <p:cNvPr id="2" name="Resim 1" descr="Ekran Kırpma"/>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870" y="718578"/>
            <a:ext cx="4576870" cy="6093296"/>
          </a:xfrm>
          <a:prstGeom prst="rect">
            <a:avLst/>
          </a:prstGeom>
          <a:effectLst>
            <a:softEdge rad="63500"/>
          </a:effectLst>
        </p:spPr>
      </p:pic>
      <p:sp>
        <p:nvSpPr>
          <p:cNvPr id="3" name="Dikdörtgen 2"/>
          <p:cNvSpPr/>
          <p:nvPr/>
        </p:nvSpPr>
        <p:spPr>
          <a:xfrm>
            <a:off x="379618" y="4797152"/>
            <a:ext cx="4336398" cy="52322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1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İLK DEFA EĞİTSEL TANILAMASI YAPILACAK ÖĞRENCİLER İÇİN (KADEME GEÇİŞLERİNDE)</a:t>
            </a:r>
            <a:endParaRPr lang="tr-TR" sz="1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 name="Resim 3" descr="Ekran Kırpma"/>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72000" y="718579"/>
            <a:ext cx="4572000" cy="6093296"/>
          </a:xfrm>
          <a:prstGeom prst="rect">
            <a:avLst/>
          </a:prstGeom>
          <a:effectLst>
            <a:softEdge rad="63500"/>
          </a:effectLst>
        </p:spPr>
      </p:pic>
      <p:sp>
        <p:nvSpPr>
          <p:cNvPr id="9" name="Dikdörtgen 8"/>
          <p:cNvSpPr/>
          <p:nvPr/>
        </p:nvSpPr>
        <p:spPr>
          <a:xfrm>
            <a:off x="4932040" y="2420888"/>
            <a:ext cx="4336398" cy="52322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1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MEVCUT ÖZEL EĞİTİM &amp;KAYNAŞTIRMA ÖĞRENCİLERİ İÇİN </a:t>
            </a:r>
            <a:endParaRPr lang="tr-TR" sz="1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6 Metin kutusu"/>
          <p:cNvSpPr txBox="1"/>
          <p:nvPr/>
        </p:nvSpPr>
        <p:spPr>
          <a:xfrm>
            <a:off x="500034" y="214290"/>
            <a:ext cx="1285884" cy="369332"/>
          </a:xfrm>
          <a:prstGeom prst="rect">
            <a:avLst/>
          </a:prstGeom>
          <a:noFill/>
        </p:spPr>
        <p:txBody>
          <a:bodyPr wrap="square" rtlCol="0">
            <a:spAutoFit/>
          </a:bodyPr>
          <a:lstStyle/>
          <a:p>
            <a:r>
              <a:rPr lang="tr-TR" dirty="0" smtClean="0"/>
              <a:t>70 </a:t>
            </a:r>
            <a:endParaRPr lang="tr-TR" dirty="0"/>
          </a:p>
        </p:txBody>
      </p:sp>
    </p:spTree>
    <p:extLst>
      <p:ext uri="{BB962C8B-B14F-4D97-AF65-F5344CB8AC3E}">
        <p14:creationId xmlns="" xmlns:p14="http://schemas.microsoft.com/office/powerpoint/2010/main" val="3946924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eğitsel değerlendirme kurulu raporu eğitim planı örneği ile ilgili görsel sonucu"/>
          <p:cNvPicPr>
            <a:picLocks noChangeAspect="1" noChangeArrowheads="1"/>
          </p:cNvPicPr>
          <p:nvPr/>
        </p:nvPicPr>
        <p:blipFill>
          <a:blip r:embed="rId2" cstate="print"/>
          <a:srcRect t="6250"/>
          <a:stretch>
            <a:fillRect/>
          </a:stretch>
        </p:blipFill>
        <p:spPr bwMode="auto">
          <a:xfrm>
            <a:off x="1357290" y="0"/>
            <a:ext cx="6929486" cy="6858000"/>
          </a:xfrm>
          <a:prstGeom prst="rect">
            <a:avLst/>
          </a:prstGeom>
          <a:solidFill>
            <a:schemeClr val="accent2"/>
          </a:solidFill>
          <a:ln>
            <a:solidFill>
              <a:schemeClr val="accent1"/>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800" y="857232"/>
            <a:ext cx="8029604" cy="5238768"/>
          </a:xfrm>
        </p:spPr>
        <p:txBody>
          <a:bodyPr/>
          <a:lstStyle/>
          <a:p>
            <a:r>
              <a:rPr lang="tr-TR" dirty="0" smtClean="0">
                <a:latin typeface="Times New Roman" panose="02020603050405020304" pitchFamily="18" charset="0"/>
                <a:cs typeface="Times New Roman" panose="02020603050405020304" pitchFamily="18" charset="0"/>
              </a:rPr>
              <a:t>1997 yılında yürürlüğe giren 573 sayılı Özel Eğitim Hakkında Kanun Hükmünde Kararname’nin 4. Maddesinin, </a:t>
            </a:r>
            <a:r>
              <a:rPr lang="tr-TR" b="1" dirty="0" smtClean="0">
                <a:solidFill>
                  <a:srgbClr val="C00000"/>
                </a:solidFill>
                <a:latin typeface="Times New Roman" panose="02020603050405020304" pitchFamily="18" charset="0"/>
                <a:cs typeface="Times New Roman" panose="02020603050405020304" pitchFamily="18" charset="0"/>
              </a:rPr>
              <a:t>“Özel eğitim gerektiren bireyler için bireyselleştirilmiş eğitim planı geliştirilmesi ve eğitim programlarının bireyselleştirilerek uygulanması esastır” </a:t>
            </a:r>
            <a:r>
              <a:rPr lang="tr-TR" dirty="0" smtClean="0">
                <a:latin typeface="Times New Roman" panose="02020603050405020304" pitchFamily="18" charset="0"/>
                <a:cs typeface="Times New Roman" panose="02020603050405020304" pitchFamily="18" charset="0"/>
              </a:rPr>
              <a:t>hükmü ile </a:t>
            </a:r>
            <a:r>
              <a:rPr lang="tr-TR" dirty="0" err="1" smtClean="0">
                <a:latin typeface="Times New Roman" panose="02020603050405020304" pitchFamily="18" charset="0"/>
                <a:cs typeface="Times New Roman" panose="02020603050405020304" pitchFamily="18" charset="0"/>
              </a:rPr>
              <a:t>BEP’in</a:t>
            </a:r>
            <a:r>
              <a:rPr lang="tr-TR" dirty="0" smtClean="0">
                <a:latin typeface="Times New Roman" panose="02020603050405020304" pitchFamily="18" charset="0"/>
                <a:cs typeface="Times New Roman" panose="02020603050405020304" pitchFamily="18" charset="0"/>
              </a:rPr>
              <a:t> hazırlanması ve uygulanması zorunlu hale getirilmiştir.</a:t>
            </a:r>
            <a:endParaRPr lang="tr-TR" dirty="0"/>
          </a:p>
        </p:txBody>
      </p:sp>
      <p:pic>
        <p:nvPicPr>
          <p:cNvPr id="4" name="Resim 2" descr="Ekran Kırpma"/>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286248" y="4786322"/>
            <a:ext cx="3635896" cy="1895740"/>
          </a:xfrm>
          <a:prstGeom prst="rect">
            <a:avLst/>
          </a:prstGeom>
          <a:effectLst>
            <a:softEdge rad="63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6000" b="1" dirty="0" smtClean="0">
                <a:solidFill>
                  <a:srgbClr val="0070C0"/>
                </a:solidFill>
                <a:latin typeface="Times New Roman" pitchFamily="18" charset="0"/>
                <a:cs typeface="Times New Roman" pitchFamily="18" charset="0"/>
              </a:rPr>
              <a:t>BEP BİRİMİ</a:t>
            </a:r>
            <a:endParaRPr lang="tr-TR" sz="6000" b="1" dirty="0">
              <a:solidFill>
                <a:srgbClr val="0070C0"/>
              </a:solidFill>
              <a:latin typeface="Times New Roman" pitchFamily="18" charset="0"/>
              <a:cs typeface="Times New Roman" pitchFamily="18" charset="0"/>
            </a:endParaRPr>
          </a:p>
        </p:txBody>
      </p:sp>
      <p:pic>
        <p:nvPicPr>
          <p:cNvPr id="4" name="3 İçerik Yer Tutucusu" descr="bep.jpg"/>
          <p:cNvPicPr>
            <a:picLocks noGrp="1" noChangeAspect="1"/>
          </p:cNvPicPr>
          <p:nvPr>
            <p:ph idx="1"/>
          </p:nvPr>
        </p:nvPicPr>
        <p:blipFill>
          <a:blip r:embed="rId2" cstate="print"/>
          <a:stretch>
            <a:fillRect/>
          </a:stretch>
        </p:blipFill>
        <p:spPr>
          <a:xfrm>
            <a:off x="2143108" y="2143116"/>
            <a:ext cx="4857750" cy="25146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285728"/>
            <a:ext cx="7886728" cy="2643206"/>
          </a:xfrm>
        </p:spPr>
        <p:txBody>
          <a:bodyPr/>
          <a:lstStyle/>
          <a:p>
            <a:r>
              <a:rPr lang="tr-TR" b="1" dirty="0" smtClean="0">
                <a:solidFill>
                  <a:srgbClr val="C00000"/>
                </a:solidFill>
                <a:latin typeface="Times New Roman" pitchFamily="18" charset="0"/>
                <a:cs typeface="Times New Roman" pitchFamily="18" charset="0"/>
              </a:rPr>
              <a:t>BİREYSELLEŞTİRİLMİŞ EĞİTİM PROGRAMI GELİŞTİRME BİRİMİ KİMLERDEN OLUŞUR?</a:t>
            </a:r>
            <a:endParaRPr lang="tr-TR" b="1" dirty="0">
              <a:solidFill>
                <a:srgbClr val="C00000"/>
              </a:solidFill>
              <a:latin typeface="Times New Roman" pitchFamily="18" charset="0"/>
              <a:cs typeface="Times New Roman" pitchFamily="18" charset="0"/>
            </a:endParaRPr>
          </a:p>
        </p:txBody>
      </p:sp>
      <p:sp>
        <p:nvSpPr>
          <p:cNvPr id="3" name="2 İçerik Yer Tutucusu"/>
          <p:cNvSpPr>
            <a:spLocks noGrp="1"/>
          </p:cNvSpPr>
          <p:nvPr>
            <p:ph idx="1"/>
          </p:nvPr>
        </p:nvSpPr>
        <p:spPr>
          <a:xfrm>
            <a:off x="685800" y="3000372"/>
            <a:ext cx="7772400" cy="2714644"/>
          </a:xfrm>
        </p:spPr>
        <p:txBody>
          <a:bodyPr/>
          <a:lstStyle/>
          <a:p>
            <a:endParaRPr lang="tr-TR" dirty="0" smtClean="0">
              <a:latin typeface="Comic Sans MS" pitchFamily="66" charset="0"/>
            </a:endParaRPr>
          </a:p>
          <a:p>
            <a:pPr algn="ctr">
              <a:buNone/>
            </a:pPr>
            <a:r>
              <a:rPr lang="tr-TR" dirty="0" smtClean="0">
                <a:latin typeface="Times New Roman" pitchFamily="18" charset="0"/>
                <a:cs typeface="Times New Roman" pitchFamily="18" charset="0"/>
              </a:rPr>
              <a:t>Öncelikle özel eğitim yönetmeliğine göre</a:t>
            </a:r>
          </a:p>
          <a:p>
            <a:pPr algn="ctr">
              <a:buNone/>
            </a:pPr>
            <a:r>
              <a:rPr lang="tr-TR" dirty="0" smtClean="0">
                <a:latin typeface="Times New Roman" pitchFamily="18" charset="0"/>
                <a:cs typeface="Times New Roman" pitchFamily="18" charset="0"/>
              </a:rPr>
              <a:t> her okulda </a:t>
            </a:r>
            <a:r>
              <a:rPr lang="tr-TR" dirty="0" smtClean="0">
                <a:solidFill>
                  <a:srgbClr val="FF0000"/>
                </a:solidFill>
                <a:latin typeface="Times New Roman" pitchFamily="18" charset="0"/>
                <a:cs typeface="Times New Roman" pitchFamily="18" charset="0"/>
              </a:rPr>
              <a:t>BEP GELİŞTİRME BİRİMİ</a:t>
            </a:r>
          </a:p>
          <a:p>
            <a:pPr algn="ctr">
              <a:buNone/>
            </a:pPr>
            <a:r>
              <a:rPr lang="tr-TR" dirty="0" smtClean="0">
                <a:latin typeface="Times New Roman" pitchFamily="18" charset="0"/>
                <a:cs typeface="Times New Roman" pitchFamily="18" charset="0"/>
              </a:rPr>
              <a:t>Kurulması </a:t>
            </a:r>
            <a:r>
              <a:rPr lang="tr-TR" b="1" dirty="0" smtClean="0">
                <a:latin typeface="Times New Roman" pitchFamily="18" charset="0"/>
                <a:cs typeface="Times New Roman" pitchFamily="18" charset="0"/>
              </a:rPr>
              <a:t>zorunludur</a:t>
            </a:r>
            <a:r>
              <a:rPr lang="tr-TR" b="1" dirty="0" smtClean="0">
                <a:latin typeface="Comic Sans MS" pitchFamily="66" charset="0"/>
              </a:rPr>
              <a:t>.</a:t>
            </a:r>
          </a:p>
          <a:p>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İçerik Yer Tutucusu 2"/>
          <p:cNvSpPr>
            <a:spLocks noGrp="1"/>
          </p:cNvSpPr>
          <p:nvPr>
            <p:ph idx="1"/>
          </p:nvPr>
        </p:nvSpPr>
        <p:spPr>
          <a:xfrm>
            <a:off x="539750" y="908050"/>
            <a:ext cx="7993063" cy="5545138"/>
          </a:xfrm>
        </p:spPr>
        <p:txBody>
          <a:bodyPr/>
          <a:lstStyle/>
          <a:p>
            <a:pPr>
              <a:buFont typeface="Arial" charset="0"/>
              <a:buNone/>
              <a:defRPr/>
            </a:pPr>
            <a:endParaRPr lang="tr-TR" sz="2000" b="0" u="sng" dirty="0" smtClean="0">
              <a:solidFill>
                <a:srgbClr val="FF0000"/>
              </a:solidFill>
              <a:latin typeface="Times New Roman" panose="02020603050405020304" pitchFamily="18" charset="0"/>
              <a:cs typeface="Times New Roman" panose="02020603050405020304" pitchFamily="18" charset="0"/>
            </a:endParaRPr>
          </a:p>
          <a:p>
            <a:pPr marL="0" algn="just">
              <a:spcBef>
                <a:spcPts val="0"/>
              </a:spcBef>
              <a:buFont typeface="Arial" charset="0"/>
              <a:buNone/>
              <a:defRPr/>
            </a:pPr>
            <a:r>
              <a:rPr lang="tr-TR" sz="2000" b="0" dirty="0" smtClean="0">
                <a:latin typeface="Times New Roman" panose="02020603050405020304" pitchFamily="18" charset="0"/>
                <a:cs typeface="Times New Roman" panose="02020603050405020304" pitchFamily="18" charset="0"/>
              </a:rPr>
              <a:t>	</a:t>
            </a:r>
            <a:r>
              <a:rPr lang="tr-TR" sz="2400" b="0" dirty="0" smtClean="0">
                <a:latin typeface="Times New Roman" panose="02020603050405020304" pitchFamily="18" charset="0"/>
                <a:cs typeface="Times New Roman" panose="02020603050405020304" pitchFamily="18" charset="0"/>
              </a:rPr>
              <a:t>Özel eğitim </a:t>
            </a:r>
            <a:r>
              <a:rPr lang="tr-TR" sz="2400" b="0" dirty="0">
                <a:latin typeface="Times New Roman" panose="02020603050405020304" pitchFamily="18" charset="0"/>
                <a:cs typeface="Times New Roman" panose="02020603050405020304" pitchFamily="18" charset="0"/>
              </a:rPr>
              <a:t>ihtiyacı </a:t>
            </a:r>
            <a:r>
              <a:rPr lang="tr-TR" sz="2400" b="0" dirty="0" smtClean="0">
                <a:latin typeface="Times New Roman" panose="02020603050405020304" pitchFamily="18" charset="0"/>
                <a:cs typeface="Times New Roman" panose="02020603050405020304" pitchFamily="18" charset="0"/>
              </a:rPr>
              <a:t>olan bireyler için zorunlu eğitim okul öncesi dönemden başlayarak ortaöğretimi de kapsayacak şekilde düzenlenmiş olup özel eğitim ihtiyacı olan bireylerin </a:t>
            </a:r>
            <a:r>
              <a:rPr lang="tr-TR" sz="2400" b="0" dirty="0">
                <a:latin typeface="Times New Roman" panose="02020603050405020304" pitchFamily="18" charset="0"/>
                <a:cs typeface="Times New Roman" panose="02020603050405020304" pitchFamily="18" charset="0"/>
              </a:rPr>
              <a:t>eğitim hakları başta Anayasamız olmak üzere çeşitli </a:t>
            </a:r>
            <a:r>
              <a:rPr lang="tr-TR" sz="2400" b="0" u="sng" dirty="0">
                <a:solidFill>
                  <a:srgbClr val="FF0000"/>
                </a:solidFill>
                <a:latin typeface="Times New Roman" panose="02020603050405020304" pitchFamily="18" charset="0"/>
                <a:cs typeface="Times New Roman" panose="02020603050405020304" pitchFamily="18" charset="0"/>
              </a:rPr>
              <a:t>yasalar ve uluslararası sözleşmelerle</a:t>
            </a:r>
            <a:r>
              <a:rPr lang="tr-TR" sz="2400" b="0" dirty="0">
                <a:latin typeface="Times New Roman" panose="02020603050405020304" pitchFamily="18" charset="0"/>
                <a:cs typeface="Times New Roman" panose="02020603050405020304" pitchFamily="18" charset="0"/>
              </a:rPr>
              <a:t> güvence altına alınmıştır. Ülkemizdeki özel eğitim uygulamaları aşağıdaki mevzuat hükümleri bağlamında sürdürülmektedir</a:t>
            </a:r>
            <a:r>
              <a:rPr lang="tr-TR" sz="2400" b="0" dirty="0" smtClean="0">
                <a:latin typeface="Times New Roman" panose="02020603050405020304" pitchFamily="18" charset="0"/>
                <a:cs typeface="Times New Roman" panose="02020603050405020304" pitchFamily="18" charset="0"/>
              </a:rPr>
              <a:t>.</a:t>
            </a:r>
          </a:p>
          <a:p>
            <a:pPr marL="0" algn="just">
              <a:spcBef>
                <a:spcPts val="0"/>
              </a:spcBef>
              <a:buFont typeface="Arial" charset="0"/>
              <a:buNone/>
              <a:defRPr/>
            </a:pPr>
            <a:endParaRPr lang="tr-TR" sz="2400" b="0" dirty="0">
              <a:latin typeface="Times New Roman" panose="02020603050405020304" pitchFamily="18" charset="0"/>
              <a:cs typeface="Times New Roman" panose="02020603050405020304" pitchFamily="18" charset="0"/>
            </a:endParaRPr>
          </a:p>
          <a:p>
            <a:pPr marL="0" algn="just">
              <a:spcBef>
                <a:spcPts val="0"/>
              </a:spcBef>
              <a:buFont typeface="Arial" charset="0"/>
              <a:buNone/>
              <a:defRPr/>
            </a:pPr>
            <a:r>
              <a:rPr lang="tr-TR" sz="2400" b="0" dirty="0" smtClean="0">
                <a:latin typeface="Times New Roman" panose="02020603050405020304" pitchFamily="18" charset="0"/>
                <a:cs typeface="Times New Roman" panose="02020603050405020304" pitchFamily="18" charset="0"/>
              </a:rPr>
              <a:t>	•     </a:t>
            </a:r>
            <a:r>
              <a:rPr lang="tr-TR" sz="2400" b="0" dirty="0" smtClean="0">
                <a:solidFill>
                  <a:srgbClr val="FF0000"/>
                </a:solidFill>
                <a:latin typeface="Times New Roman" panose="02020603050405020304" pitchFamily="18" charset="0"/>
                <a:cs typeface="Times New Roman" panose="02020603050405020304" pitchFamily="18" charset="0"/>
              </a:rPr>
              <a:t>5378 </a:t>
            </a:r>
            <a:r>
              <a:rPr lang="tr-TR" sz="2400" b="0" dirty="0">
                <a:solidFill>
                  <a:srgbClr val="FF0000"/>
                </a:solidFill>
                <a:latin typeface="Times New Roman" panose="02020603050405020304" pitchFamily="18" charset="0"/>
                <a:cs typeface="Times New Roman" panose="02020603050405020304" pitchFamily="18" charset="0"/>
              </a:rPr>
              <a:t>sayılı Engelliler Hakkında Kanun,</a:t>
            </a:r>
          </a:p>
          <a:p>
            <a:pPr marL="0" algn="just">
              <a:spcBef>
                <a:spcPts val="0"/>
              </a:spcBef>
              <a:buFont typeface="Arial" charset="0"/>
              <a:buNone/>
              <a:defRPr/>
            </a:pPr>
            <a:r>
              <a:rPr lang="tr-TR" sz="2400" b="0" dirty="0" smtClean="0">
                <a:latin typeface="Times New Roman" panose="02020603050405020304" pitchFamily="18" charset="0"/>
                <a:cs typeface="Times New Roman" panose="02020603050405020304" pitchFamily="18" charset="0"/>
              </a:rPr>
              <a:t>	•</a:t>
            </a:r>
            <a:r>
              <a:rPr lang="tr-TR" sz="2400" b="0" dirty="0">
                <a:latin typeface="Times New Roman" panose="02020603050405020304" pitchFamily="18" charset="0"/>
                <a:cs typeface="Times New Roman" panose="02020603050405020304" pitchFamily="18" charset="0"/>
              </a:rPr>
              <a:t> </a:t>
            </a:r>
            <a:r>
              <a:rPr lang="tr-TR" sz="2400" b="0" dirty="0" smtClean="0">
                <a:latin typeface="Times New Roman" panose="02020603050405020304" pitchFamily="18" charset="0"/>
                <a:cs typeface="Times New Roman" panose="02020603050405020304" pitchFamily="18" charset="0"/>
              </a:rPr>
              <a:t>    </a:t>
            </a:r>
            <a:r>
              <a:rPr lang="tr-TR" sz="2400" b="0" dirty="0" smtClean="0">
                <a:solidFill>
                  <a:srgbClr val="0070C0"/>
                </a:solidFill>
                <a:latin typeface="Times New Roman" panose="02020603050405020304" pitchFamily="18" charset="0"/>
                <a:cs typeface="Times New Roman" panose="02020603050405020304" pitchFamily="18" charset="0"/>
              </a:rPr>
              <a:t>573 </a:t>
            </a:r>
            <a:r>
              <a:rPr lang="tr-TR" sz="2400" b="0" dirty="0">
                <a:solidFill>
                  <a:srgbClr val="0070C0"/>
                </a:solidFill>
                <a:latin typeface="Times New Roman" panose="02020603050405020304" pitchFamily="18" charset="0"/>
                <a:cs typeface="Times New Roman" panose="02020603050405020304" pitchFamily="18" charset="0"/>
              </a:rPr>
              <a:t>sayılı Özel Eğitim Hakkında Kanun Hükmünde </a:t>
            </a:r>
            <a:r>
              <a:rPr lang="tr-TR" sz="2400" b="0" dirty="0" smtClean="0">
                <a:solidFill>
                  <a:srgbClr val="0070C0"/>
                </a:solidFill>
                <a:latin typeface="Times New Roman" panose="02020603050405020304" pitchFamily="18" charset="0"/>
                <a:cs typeface="Times New Roman" panose="02020603050405020304" pitchFamily="18" charset="0"/>
              </a:rPr>
              <a:t>	Kararname</a:t>
            </a:r>
            <a:r>
              <a:rPr lang="tr-TR" sz="2400" b="0" dirty="0">
                <a:solidFill>
                  <a:srgbClr val="0070C0"/>
                </a:solidFill>
                <a:latin typeface="Times New Roman" panose="02020603050405020304" pitchFamily="18" charset="0"/>
                <a:cs typeface="Times New Roman" panose="02020603050405020304" pitchFamily="18" charset="0"/>
              </a:rPr>
              <a:t>,</a:t>
            </a:r>
            <a:r>
              <a:rPr lang="tr-TR" sz="2400" b="0" dirty="0">
                <a:latin typeface="Times New Roman" panose="02020603050405020304" pitchFamily="18" charset="0"/>
                <a:cs typeface="Times New Roman" panose="02020603050405020304" pitchFamily="18" charset="0"/>
              </a:rPr>
              <a:t> </a:t>
            </a:r>
          </a:p>
          <a:p>
            <a:pPr marL="0" algn="just">
              <a:spcBef>
                <a:spcPts val="0"/>
              </a:spcBef>
              <a:buFont typeface="Arial" charset="0"/>
              <a:buNone/>
              <a:defRPr/>
            </a:pPr>
            <a:r>
              <a:rPr lang="tr-TR" sz="2400" b="0" dirty="0" smtClean="0">
                <a:latin typeface="Times New Roman" panose="02020603050405020304" pitchFamily="18" charset="0"/>
                <a:cs typeface="Times New Roman" panose="02020603050405020304" pitchFamily="18" charset="0"/>
              </a:rPr>
              <a:t>	•</a:t>
            </a:r>
            <a:r>
              <a:rPr lang="tr-TR" sz="2400" b="0" dirty="0">
                <a:latin typeface="Times New Roman" panose="02020603050405020304" pitchFamily="18" charset="0"/>
                <a:cs typeface="Times New Roman" panose="02020603050405020304" pitchFamily="18" charset="0"/>
              </a:rPr>
              <a:t> </a:t>
            </a:r>
            <a:r>
              <a:rPr lang="tr-TR" sz="2400" b="0" dirty="0" smtClean="0">
                <a:latin typeface="Times New Roman" panose="02020603050405020304" pitchFamily="18" charset="0"/>
                <a:cs typeface="Times New Roman" panose="02020603050405020304" pitchFamily="18" charset="0"/>
              </a:rPr>
              <a:t>    </a:t>
            </a:r>
            <a:r>
              <a:rPr lang="tr-TR" sz="2400" b="0" dirty="0" smtClean="0">
                <a:solidFill>
                  <a:schemeClr val="accent2">
                    <a:lumMod val="50000"/>
                  </a:schemeClr>
                </a:solidFill>
                <a:latin typeface="Times New Roman" panose="02020603050405020304" pitchFamily="18" charset="0"/>
                <a:cs typeface="Times New Roman" panose="02020603050405020304" pitchFamily="18" charset="0"/>
              </a:rPr>
              <a:t>652 </a:t>
            </a:r>
            <a:r>
              <a:rPr lang="tr-TR" sz="2400" b="0" dirty="0">
                <a:solidFill>
                  <a:schemeClr val="accent2">
                    <a:lumMod val="50000"/>
                  </a:schemeClr>
                </a:solidFill>
                <a:latin typeface="Times New Roman" panose="02020603050405020304" pitchFamily="18" charset="0"/>
                <a:cs typeface="Times New Roman" panose="02020603050405020304" pitchFamily="18" charset="0"/>
              </a:rPr>
              <a:t>sayılı Kanun Hükmünde Kararname</a:t>
            </a:r>
            <a:r>
              <a:rPr lang="tr-TR" sz="2400" b="0" dirty="0">
                <a:solidFill>
                  <a:schemeClr val="accent1">
                    <a:lumMod val="75000"/>
                  </a:schemeClr>
                </a:solidFill>
                <a:latin typeface="Times New Roman" panose="02020603050405020304" pitchFamily="18" charset="0"/>
                <a:cs typeface="Times New Roman" panose="02020603050405020304" pitchFamily="18" charset="0"/>
              </a:rPr>
              <a:t>, </a:t>
            </a:r>
          </a:p>
          <a:p>
            <a:pPr marL="0" algn="just">
              <a:spcBef>
                <a:spcPts val="0"/>
              </a:spcBef>
              <a:buFont typeface="Arial" charset="0"/>
              <a:buNone/>
              <a:defRPr/>
            </a:pPr>
            <a:r>
              <a:rPr lang="tr-TR" sz="2400" b="0" dirty="0" smtClean="0">
                <a:latin typeface="Times New Roman" panose="02020603050405020304" pitchFamily="18" charset="0"/>
                <a:cs typeface="Times New Roman" panose="02020603050405020304" pitchFamily="18" charset="0"/>
              </a:rPr>
              <a:t>	•</a:t>
            </a:r>
            <a:r>
              <a:rPr lang="tr-TR" sz="2400" b="0" dirty="0">
                <a:latin typeface="Times New Roman" panose="02020603050405020304" pitchFamily="18" charset="0"/>
                <a:cs typeface="Times New Roman" panose="02020603050405020304" pitchFamily="18" charset="0"/>
              </a:rPr>
              <a:t> </a:t>
            </a:r>
            <a:r>
              <a:rPr lang="tr-TR" sz="2400" b="0" dirty="0" smtClean="0">
                <a:latin typeface="Times New Roman" panose="02020603050405020304" pitchFamily="18" charset="0"/>
                <a:cs typeface="Times New Roman" panose="02020603050405020304" pitchFamily="18" charset="0"/>
              </a:rPr>
              <a:t>    </a:t>
            </a:r>
            <a:r>
              <a:rPr lang="tr-TR" sz="2400" b="0" dirty="0" smtClean="0">
                <a:solidFill>
                  <a:srgbClr val="C00000"/>
                </a:solidFill>
                <a:latin typeface="Times New Roman" panose="02020603050405020304" pitchFamily="18" charset="0"/>
                <a:cs typeface="Times New Roman" panose="02020603050405020304" pitchFamily="18" charset="0"/>
              </a:rPr>
              <a:t>Özel </a:t>
            </a:r>
            <a:r>
              <a:rPr lang="tr-TR" sz="2400" b="0" dirty="0">
                <a:solidFill>
                  <a:srgbClr val="C00000"/>
                </a:solidFill>
                <a:latin typeface="Times New Roman" panose="02020603050405020304" pitchFamily="18" charset="0"/>
                <a:cs typeface="Times New Roman" panose="02020603050405020304" pitchFamily="18" charset="0"/>
              </a:rPr>
              <a:t>Eğitim Hizmetleri Yönetmeliği</a:t>
            </a:r>
            <a:r>
              <a:rPr lang="tr-TR" sz="2400" b="0" dirty="0" smtClean="0">
                <a:solidFill>
                  <a:srgbClr val="C00000"/>
                </a:solidFill>
                <a:latin typeface="Times New Roman" panose="02020603050405020304" pitchFamily="18" charset="0"/>
                <a:cs typeface="Times New Roman" panose="02020603050405020304" pitchFamily="18" charset="0"/>
              </a:rPr>
              <a:t>.</a:t>
            </a:r>
          </a:p>
          <a:p>
            <a:pPr marL="0" algn="just">
              <a:spcBef>
                <a:spcPts val="0"/>
              </a:spcBef>
              <a:buFont typeface="Arial" charset="0"/>
              <a:buNone/>
              <a:defRPr/>
            </a:pPr>
            <a:endParaRPr lang="tr-TR" sz="2000" dirty="0" smtClean="0">
              <a:solidFill>
                <a:srgbClr val="C00000"/>
              </a:solidFill>
              <a:latin typeface="Times New Roman" panose="02020603050405020304" pitchFamily="18" charset="0"/>
              <a:cs typeface="Times New Roman" panose="02020603050405020304" pitchFamily="18" charset="0"/>
            </a:endParaRPr>
          </a:p>
        </p:txBody>
      </p:sp>
      <p:sp>
        <p:nvSpPr>
          <p:cNvPr id="7" name="Başlık 1"/>
          <p:cNvSpPr>
            <a:spLocks noGrp="1"/>
          </p:cNvSpPr>
          <p:nvPr>
            <p:ph type="title"/>
          </p:nvPr>
        </p:nvSpPr>
        <p:spPr>
          <a:xfrm>
            <a:off x="0" y="0"/>
            <a:ext cx="9153525" cy="908050"/>
          </a:xfrm>
        </p:spPr>
        <p:txBody>
          <a:bodyPr/>
          <a:lstStyle/>
          <a:p>
            <a:pPr algn="ctr">
              <a:defRPr/>
            </a:pPr>
            <a:r>
              <a:rPr lang="tr-TR" sz="2600" b="1" dirty="0" smtClean="0">
                <a:solidFill>
                  <a:srgbClr val="C00000"/>
                </a:solidFill>
                <a:latin typeface="Times New Roman" pitchFamily="18" charset="0"/>
                <a:cs typeface="Times New Roman" pitchFamily="18" charset="0"/>
              </a:rPr>
              <a:t>YASAL DÜZENLEMELER</a:t>
            </a:r>
            <a:endParaRPr lang="tr-TR" sz="2600" dirty="0">
              <a:solidFill>
                <a:srgbClr val="C00000"/>
              </a:solidFill>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285728"/>
            <a:ext cx="8501122" cy="5357850"/>
          </a:xfrm>
        </p:spPr>
        <p:txBody>
          <a:bodyPr/>
          <a:lstStyle/>
          <a:p>
            <a:endParaRPr lang="tr-TR" dirty="0" smtClean="0">
              <a:latin typeface="Comic Sans MS" pitchFamily="66" charset="0"/>
            </a:endParaRPr>
          </a:p>
          <a:p>
            <a:endParaRPr lang="tr-TR" dirty="0">
              <a:latin typeface="Comic Sans MS" pitchFamily="66" charset="0"/>
            </a:endParaRPr>
          </a:p>
        </p:txBody>
      </p:sp>
      <p:pic>
        <p:nvPicPr>
          <p:cNvPr id="4" name="Resim 7" descr="Ekran Kırpma"/>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2976" y="714356"/>
            <a:ext cx="6786610" cy="4714908"/>
          </a:xfrm>
          <a:prstGeom prst="rect">
            <a:avLst/>
          </a:prstGeom>
          <a:effectLst>
            <a:softEdge rad="127000"/>
          </a:effectLst>
        </p:spPr>
      </p:pic>
      <p:sp>
        <p:nvSpPr>
          <p:cNvPr id="6" name="5 Dikdörtgen"/>
          <p:cNvSpPr/>
          <p:nvPr/>
        </p:nvSpPr>
        <p:spPr>
          <a:xfrm>
            <a:off x="1857356" y="5715016"/>
            <a:ext cx="5786478" cy="646331"/>
          </a:xfrm>
          <a:prstGeom prst="rect">
            <a:avLst/>
          </a:prstGeom>
        </p:spPr>
        <p:txBody>
          <a:bodyPr wrap="square">
            <a:spAutoFit/>
          </a:bodyPr>
          <a:lstStyle/>
          <a:p>
            <a:pPr algn="ctr"/>
            <a:r>
              <a:rPr lang="tr-TR" dirty="0" smtClean="0">
                <a:latin typeface="Comic Sans MS" pitchFamily="66" charset="0"/>
              </a:rPr>
              <a:t>I. Dönem ve II. Dönem başı, sene sonu olmak üzer </a:t>
            </a:r>
          </a:p>
          <a:p>
            <a:pPr algn="ctr"/>
            <a:r>
              <a:rPr lang="tr-TR" dirty="0" smtClean="0">
                <a:latin typeface="Comic Sans MS" pitchFamily="66" charset="0"/>
              </a:rPr>
              <a:t>3 defa toplanır.</a:t>
            </a:r>
            <a:endParaRPr lang="tr-TR" dirty="0">
              <a:latin typeface="Comic Sans MS"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19672" y="115789"/>
            <a:ext cx="6512511" cy="1143000"/>
          </a:xfrm>
        </p:spPr>
        <p:txBody>
          <a:bodyPr/>
          <a:lstStyle/>
          <a:p>
            <a:pPr algn="ctr"/>
            <a:r>
              <a:rPr lang="tr-TR" sz="2800" b="1" dirty="0">
                <a:solidFill>
                  <a:srgbClr val="FF0000"/>
                </a:solidFill>
                <a:effectLst/>
                <a:latin typeface="Century Gothic" pitchFamily="34" charset="0"/>
              </a:rPr>
              <a:t>Bireyselleştirilmiş Eğitim Programı </a:t>
            </a:r>
            <a:br>
              <a:rPr lang="tr-TR" sz="2800" b="1" dirty="0">
                <a:solidFill>
                  <a:srgbClr val="FF0000"/>
                </a:solidFill>
                <a:effectLst/>
                <a:latin typeface="Century Gothic" pitchFamily="34" charset="0"/>
              </a:rPr>
            </a:br>
            <a:r>
              <a:rPr lang="tr-TR" sz="2800" b="1" dirty="0">
                <a:solidFill>
                  <a:srgbClr val="FF0000"/>
                </a:solidFill>
                <a:effectLst/>
                <a:latin typeface="Century Gothic" pitchFamily="34" charset="0"/>
              </a:rPr>
              <a:t>Geliştirme Birimi </a:t>
            </a:r>
          </a:p>
        </p:txBody>
      </p:sp>
      <p:sp>
        <p:nvSpPr>
          <p:cNvPr id="7" name="Rectangle 3"/>
          <p:cNvSpPr txBox="1">
            <a:spLocks noChangeArrowheads="1"/>
          </p:cNvSpPr>
          <p:nvPr/>
        </p:nvSpPr>
        <p:spPr>
          <a:xfrm>
            <a:off x="107504" y="1128647"/>
            <a:ext cx="4464496" cy="5729353"/>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nSpc>
                <a:spcPct val="80000"/>
              </a:lnSpc>
              <a:buNone/>
            </a:pPr>
            <a:r>
              <a:rPr lang="tr-TR" sz="1800" b="1" dirty="0">
                <a:solidFill>
                  <a:srgbClr val="FF0000"/>
                </a:solidFill>
                <a:latin typeface="Century Gothic" pitchFamily="34" charset="0"/>
              </a:rPr>
              <a:t>Öğretmen:</a:t>
            </a:r>
          </a:p>
          <a:p>
            <a:pPr marL="45720" indent="0">
              <a:lnSpc>
                <a:spcPct val="80000"/>
              </a:lnSpc>
              <a:buNone/>
            </a:pPr>
            <a:r>
              <a:rPr lang="tr-TR" sz="1600" dirty="0">
                <a:latin typeface="Century Gothic" pitchFamily="34" charset="0"/>
              </a:rPr>
              <a:t>1.Bireyselleştirilmiş eğitim programlarının hazırlanmasında, uygulanmasında ve değerlendirilmesinde etkin görev alır.</a:t>
            </a:r>
          </a:p>
          <a:p>
            <a:pPr marL="45720" indent="0">
              <a:lnSpc>
                <a:spcPct val="80000"/>
              </a:lnSpc>
              <a:buNone/>
            </a:pPr>
            <a:r>
              <a:rPr lang="tr-TR" sz="1600" dirty="0">
                <a:latin typeface="Century Gothic" pitchFamily="34" charset="0"/>
              </a:rPr>
              <a:t>2.Planlanan eğitim programlarını uygulamaya dönüştürür.</a:t>
            </a:r>
          </a:p>
          <a:p>
            <a:pPr marL="45720" indent="0">
              <a:lnSpc>
                <a:spcPct val="80000"/>
              </a:lnSpc>
              <a:buNone/>
            </a:pPr>
            <a:r>
              <a:rPr lang="tr-TR" sz="1600" dirty="0">
                <a:latin typeface="Century Gothic" pitchFamily="34" charset="0"/>
              </a:rPr>
              <a:t>3.Bireyin gelişimine göre yeni bireysel eğitim programı önerileri hazırlar.</a:t>
            </a:r>
          </a:p>
          <a:p>
            <a:pPr marL="45720" indent="0">
              <a:lnSpc>
                <a:spcPct val="80000"/>
              </a:lnSpc>
              <a:buNone/>
            </a:pPr>
            <a:endParaRPr lang="tr-TR" sz="1800" b="1" dirty="0" smtClean="0">
              <a:solidFill>
                <a:srgbClr val="FF0000"/>
              </a:solidFill>
              <a:latin typeface="Century Gothic" pitchFamily="34" charset="0"/>
            </a:endParaRPr>
          </a:p>
          <a:p>
            <a:pPr marL="45720" indent="0">
              <a:lnSpc>
                <a:spcPct val="80000"/>
              </a:lnSpc>
              <a:buNone/>
            </a:pPr>
            <a:r>
              <a:rPr lang="tr-TR" sz="1800" b="1" dirty="0" smtClean="0">
                <a:solidFill>
                  <a:srgbClr val="FF0000"/>
                </a:solidFill>
                <a:latin typeface="Century Gothic" pitchFamily="34" charset="0"/>
              </a:rPr>
              <a:t>Aile</a:t>
            </a:r>
            <a:r>
              <a:rPr lang="tr-TR" sz="1800" b="1" dirty="0">
                <a:solidFill>
                  <a:srgbClr val="FF0000"/>
                </a:solidFill>
                <a:latin typeface="Century Gothic" pitchFamily="34" charset="0"/>
              </a:rPr>
              <a:t>:</a:t>
            </a:r>
          </a:p>
          <a:p>
            <a:pPr marL="45720" indent="0">
              <a:lnSpc>
                <a:spcPct val="80000"/>
              </a:lnSpc>
              <a:buNone/>
            </a:pPr>
            <a:r>
              <a:rPr lang="tr-TR" sz="1600" dirty="0">
                <a:latin typeface="Century Gothic" pitchFamily="34" charset="0"/>
              </a:rPr>
              <a:t>1.Bireyselleştirilmiş eğitim programının geliştirilmesi sürecinde gereksinimleri iletir. </a:t>
            </a:r>
          </a:p>
          <a:p>
            <a:pPr marL="45720" indent="0">
              <a:lnSpc>
                <a:spcPct val="80000"/>
              </a:lnSpc>
              <a:buNone/>
            </a:pPr>
            <a:r>
              <a:rPr lang="tr-TR" sz="1600" dirty="0">
                <a:latin typeface="Century Gothic" pitchFamily="34" charset="0"/>
              </a:rPr>
              <a:t>2.Çocuğu ile ilgili hedeflerini ve planlarını belirtir.</a:t>
            </a:r>
          </a:p>
          <a:p>
            <a:pPr marL="45720" indent="0">
              <a:lnSpc>
                <a:spcPct val="80000"/>
              </a:lnSpc>
              <a:buNone/>
            </a:pPr>
            <a:r>
              <a:rPr lang="tr-TR" sz="1600" dirty="0">
                <a:latin typeface="Century Gothic" pitchFamily="34" charset="0"/>
              </a:rPr>
              <a:t>3.Eğitim programının uygulanması  sırasında çalışmalara etkin bir şekilde katılır, gerektiğinde eğitim araç gereç desteği sağlar. </a:t>
            </a:r>
          </a:p>
          <a:p>
            <a:pPr>
              <a:lnSpc>
                <a:spcPct val="80000"/>
              </a:lnSpc>
            </a:pPr>
            <a:endParaRPr lang="tr-TR" sz="1600" b="1" dirty="0">
              <a:latin typeface="Century Gothic" pitchFamily="34" charset="0"/>
            </a:endParaRPr>
          </a:p>
        </p:txBody>
      </p:sp>
      <p:sp>
        <p:nvSpPr>
          <p:cNvPr id="9" name="Rectangle 3"/>
          <p:cNvSpPr txBox="1">
            <a:spLocks noChangeArrowheads="1"/>
          </p:cNvSpPr>
          <p:nvPr/>
        </p:nvSpPr>
        <p:spPr>
          <a:xfrm>
            <a:off x="4463480" y="1156031"/>
            <a:ext cx="4680520" cy="5729353"/>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nSpc>
                <a:spcPct val="80000"/>
              </a:lnSpc>
              <a:buNone/>
            </a:pPr>
            <a:r>
              <a:rPr lang="tr-TR" sz="1800" b="1" dirty="0" smtClean="0">
                <a:solidFill>
                  <a:srgbClr val="FF0000"/>
                </a:solidFill>
                <a:latin typeface="Century Gothic" pitchFamily="34" charset="0"/>
              </a:rPr>
              <a:t>Başkan</a:t>
            </a:r>
            <a:endParaRPr lang="tr-TR" sz="1800" b="1" dirty="0">
              <a:solidFill>
                <a:srgbClr val="FF0000"/>
              </a:solidFill>
              <a:latin typeface="Century Gothic" pitchFamily="34" charset="0"/>
            </a:endParaRPr>
          </a:p>
          <a:p>
            <a:pPr marL="45720" indent="0">
              <a:lnSpc>
                <a:spcPct val="80000"/>
              </a:lnSpc>
              <a:buNone/>
            </a:pPr>
            <a:r>
              <a:rPr lang="tr-TR" sz="1600" dirty="0">
                <a:latin typeface="Century Gothic" pitchFamily="34" charset="0"/>
              </a:rPr>
              <a:t>1.Birimi oluşturur, üyeleri belirler, toplantıları planlar.</a:t>
            </a:r>
          </a:p>
          <a:p>
            <a:pPr marL="45720" indent="0">
              <a:lnSpc>
                <a:spcPct val="80000"/>
              </a:lnSpc>
              <a:buNone/>
            </a:pPr>
            <a:r>
              <a:rPr lang="tr-TR" sz="1600" dirty="0">
                <a:latin typeface="Century Gothic" pitchFamily="34" charset="0"/>
              </a:rPr>
              <a:t>2.Bireyselleştirilmiş eğitim programı geliştirilmesi, uygulanması, izlenmesi ve değerlendirilmesi sürecinde, bireyin gereksinimleri doğrultusunda kurum içi düzenlemeleri yapar.</a:t>
            </a:r>
          </a:p>
          <a:p>
            <a:pPr marL="45720" indent="0">
              <a:lnSpc>
                <a:spcPct val="80000"/>
              </a:lnSpc>
              <a:buNone/>
            </a:pPr>
            <a:r>
              <a:rPr lang="tr-TR" sz="1600" dirty="0">
                <a:latin typeface="Century Gothic" pitchFamily="34" charset="0"/>
              </a:rPr>
              <a:t>3.Bireyselleştirilmiş eğitim programı geliştirilmesi sürecinde yapılan çalışmaları, değerlendirmeleri izler, gereksinim duyulan araç-gerecin geliştirilmesi veya sağlanması için özel eğitim hizmetleri kurulu ile eşgüdümlü çalışır.</a:t>
            </a:r>
          </a:p>
          <a:p>
            <a:pPr marL="45720" indent="0">
              <a:lnSpc>
                <a:spcPct val="80000"/>
              </a:lnSpc>
              <a:buNone/>
            </a:pPr>
            <a:r>
              <a:rPr lang="tr-TR" sz="1800" b="1" dirty="0">
                <a:solidFill>
                  <a:srgbClr val="FF0000"/>
                </a:solidFill>
                <a:latin typeface="Century Gothic" pitchFamily="34" charset="0"/>
              </a:rPr>
              <a:t>Rehber Öğretmen Psikolojik Danışman:</a:t>
            </a:r>
            <a:r>
              <a:rPr lang="tr-TR" sz="1600" b="1" dirty="0">
                <a:latin typeface="Century Gothic" pitchFamily="34" charset="0"/>
              </a:rPr>
              <a:t>	</a:t>
            </a:r>
          </a:p>
          <a:p>
            <a:pPr marL="45720" indent="0">
              <a:lnSpc>
                <a:spcPct val="80000"/>
              </a:lnSpc>
              <a:buNone/>
            </a:pPr>
            <a:r>
              <a:rPr lang="tr-TR" sz="1600" dirty="0">
                <a:latin typeface="Century Gothic" pitchFamily="34" charset="0"/>
              </a:rPr>
              <a:t>1.Bireyin özel eğitim gereksinimleri doğrultusunda görüşünü belirtir ve bireye rehberlik yapar.</a:t>
            </a:r>
          </a:p>
          <a:p>
            <a:pPr marL="45720" indent="0">
              <a:lnSpc>
                <a:spcPct val="80000"/>
              </a:lnSpc>
              <a:buNone/>
            </a:pPr>
            <a:r>
              <a:rPr lang="tr-TR" sz="1600" dirty="0">
                <a:latin typeface="Century Gothic" pitchFamily="34" charset="0"/>
              </a:rPr>
              <a:t>2.Bireyin gelişimini izler.</a:t>
            </a:r>
          </a:p>
          <a:p>
            <a:pPr>
              <a:lnSpc>
                <a:spcPct val="80000"/>
              </a:lnSpc>
            </a:pPr>
            <a:endParaRPr lang="tr-TR" sz="1600" b="1" dirty="0">
              <a:latin typeface="Century Gothic" pitchFamily="34" charset="0"/>
            </a:endParaRPr>
          </a:p>
        </p:txBody>
      </p:sp>
    </p:spTree>
    <p:extLst>
      <p:ext uri="{BB962C8B-B14F-4D97-AF65-F5344CB8AC3E}">
        <p14:creationId xmlns="" xmlns:p14="http://schemas.microsoft.com/office/powerpoint/2010/main" val="3124280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b="1" dirty="0" smtClean="0">
                <a:solidFill>
                  <a:srgbClr val="7030A0"/>
                </a:solidFill>
                <a:latin typeface="Times New Roman" pitchFamily="18" charset="0"/>
                <a:cs typeface="Times New Roman" pitchFamily="18" charset="0"/>
              </a:rPr>
              <a:t>BEP</a:t>
            </a:r>
            <a:br>
              <a:rPr lang="tr-TR" sz="3600" b="1" dirty="0" smtClean="0">
                <a:solidFill>
                  <a:srgbClr val="7030A0"/>
                </a:solidFill>
                <a:latin typeface="Times New Roman" pitchFamily="18" charset="0"/>
                <a:cs typeface="Times New Roman" pitchFamily="18" charset="0"/>
              </a:rPr>
            </a:br>
            <a:r>
              <a:rPr lang="tr-TR" sz="3600" b="1" dirty="0" smtClean="0">
                <a:solidFill>
                  <a:srgbClr val="7030A0"/>
                </a:solidFill>
                <a:latin typeface="Times New Roman" pitchFamily="18" charset="0"/>
                <a:cs typeface="Times New Roman" pitchFamily="18" charset="0"/>
              </a:rPr>
              <a:t>(Bireyselleştirilmiş Eğitim Programı)</a:t>
            </a:r>
            <a:endParaRPr lang="tr-TR" sz="3600" b="1" dirty="0">
              <a:solidFill>
                <a:srgbClr val="7030A0"/>
              </a:solidFill>
              <a:latin typeface="Times New Roman" pitchFamily="18" charset="0"/>
              <a:cs typeface="Times New Roman" pitchFamily="18" charset="0"/>
            </a:endParaRPr>
          </a:p>
        </p:txBody>
      </p:sp>
      <p:pic>
        <p:nvPicPr>
          <p:cNvPr id="4" name="3 İçerik Yer Tutucusu" descr="Öğrenme Sınır Tanımıyor.jpg"/>
          <p:cNvPicPr>
            <a:picLocks noGrp="1" noChangeAspect="1"/>
          </p:cNvPicPr>
          <p:nvPr>
            <p:ph idx="1"/>
          </p:nvPr>
        </p:nvPicPr>
        <p:blipFill>
          <a:blip r:embed="rId2" cstate="print"/>
          <a:stretch>
            <a:fillRect/>
          </a:stretch>
        </p:blipFill>
        <p:spPr>
          <a:xfrm>
            <a:off x="1785918" y="2928934"/>
            <a:ext cx="6500858" cy="291714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800" y="285728"/>
            <a:ext cx="7772400" cy="5810272"/>
          </a:xfrm>
        </p:spPr>
        <p:txBody>
          <a:bodyPr/>
          <a:lstStyle/>
          <a:p>
            <a:pPr algn="ctr">
              <a:buNone/>
            </a:pPr>
            <a:r>
              <a:rPr lang="tr-TR" dirty="0" smtClean="0">
                <a:solidFill>
                  <a:srgbClr val="C00000"/>
                </a:solidFill>
              </a:rPr>
              <a:t>BEP</a:t>
            </a:r>
          </a:p>
          <a:p>
            <a:endParaRPr lang="tr-TR" dirty="0" smtClean="0"/>
          </a:p>
          <a:p>
            <a:r>
              <a:rPr lang="tr-TR" dirty="0" smtClean="0"/>
              <a:t>Öğrencinin ihtiyaçlarına göre yapması gereken eylemleri ve alt basamaklarını nasıl, kiminle, nerede ve hangi materyallerle  , ne kadar sürede  yapılacağını gösteren bir akış planıdır.</a:t>
            </a:r>
          </a:p>
          <a:p>
            <a:r>
              <a:rPr lang="tr-TR" dirty="0" smtClean="0"/>
              <a:t>Kişiye özel farklılıkları ortaya çıkaracak ve gelişmesini sağlayacak, okuldaki kişilerin ve ailenin de katkısı ile oluşturulan bir programdır.</a:t>
            </a:r>
          </a:p>
          <a:p>
            <a:pPr>
              <a:buNone/>
            </a:pPr>
            <a:endParaRPr lang="tr-TR"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357166"/>
            <a:ext cx="7772400" cy="1143000"/>
          </a:xfrm>
        </p:spPr>
        <p:txBody>
          <a:bodyPr/>
          <a:lstStyle/>
          <a:p>
            <a:r>
              <a:rPr lang="tr-TR"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BEP</a:t>
            </a:r>
            <a:endParaRPr lang="tr-TR"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2 İçerik Yer Tutucusu"/>
          <p:cNvSpPr>
            <a:spLocks noGrp="1"/>
          </p:cNvSpPr>
          <p:nvPr>
            <p:ph idx="1"/>
          </p:nvPr>
        </p:nvSpPr>
        <p:spPr>
          <a:xfrm>
            <a:off x="428596" y="1643050"/>
            <a:ext cx="8429684" cy="5000660"/>
          </a:xfrm>
        </p:spPr>
        <p:txBody>
          <a:bodyPr/>
          <a:lstStyle/>
          <a:p>
            <a:r>
              <a:rPr lang="tr-TR" dirty="0" smtClean="0">
                <a:latin typeface="Times New Roman" pitchFamily="18" charset="0"/>
                <a:cs typeface="Times New Roman" pitchFamily="18" charset="0"/>
              </a:rPr>
              <a:t>Bu programları, okul personeli ve destek hizmetleri veren kişiler birlikte geliştirirler, uygularlar ve gelişimlerini izlerler.</a:t>
            </a:r>
          </a:p>
          <a:p>
            <a:r>
              <a:rPr lang="tr-TR" dirty="0" smtClean="0">
                <a:latin typeface="Times New Roman" pitchFamily="18" charset="0"/>
                <a:cs typeface="Times New Roman" pitchFamily="18" charset="0"/>
              </a:rPr>
              <a:t>BEP, Özel Eğitim Değerlendirme Kurulu ve BEP geliştirme birimi işbirliğiyle hazırlanır.</a:t>
            </a:r>
          </a:p>
          <a:p>
            <a:r>
              <a:rPr lang="tr-TR" dirty="0" smtClean="0">
                <a:latin typeface="Times New Roman" pitchFamily="18" charset="0"/>
                <a:cs typeface="Times New Roman" pitchFamily="18" charset="0"/>
              </a:rPr>
              <a:t>BEP,öğrenci için hedeflenen amaçların gerçekleşme düzeyi doğrultusunda değerlendirilir.</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Ekran Kırpma"/>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85720" y="56679"/>
            <a:ext cx="8501122" cy="6744642"/>
          </a:xfrm>
          <a:prstGeom prst="rect">
            <a:avLst/>
          </a:prstGeom>
        </p:spPr>
      </p:pic>
    </p:spTree>
    <p:extLst>
      <p:ext uri="{BB962C8B-B14F-4D97-AF65-F5344CB8AC3E}">
        <p14:creationId xmlns="" xmlns:p14="http://schemas.microsoft.com/office/powerpoint/2010/main" val="2975456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609600"/>
            <a:ext cx="8358246" cy="1143000"/>
          </a:xfrm>
        </p:spPr>
        <p:txBody>
          <a:bodyPr/>
          <a:lstStyle/>
          <a:p>
            <a:r>
              <a:rPr lang="tr-TR" b="1" dirty="0" smtClean="0">
                <a:solidFill>
                  <a:srgbClr val="C00000"/>
                </a:solidFill>
                <a:effectLst>
                  <a:outerShdw blurRad="38100" dist="38100" dir="2700000" algn="tl">
                    <a:srgbClr val="000000">
                      <a:alpha val="43137"/>
                    </a:srgbClr>
                  </a:outerShdw>
                </a:effectLst>
              </a:rPr>
              <a:t>Performans belirleme formları</a:t>
            </a:r>
            <a:endParaRPr lang="tr-TR" b="1" dirty="0">
              <a:solidFill>
                <a:srgbClr val="C00000"/>
              </a:solidFill>
              <a:effectLst>
                <a:outerShdw blurRad="38100" dist="38100" dir="2700000" algn="tl">
                  <a:srgbClr val="000000">
                    <a:alpha val="43137"/>
                  </a:srgbClr>
                </a:outerShdw>
              </a:effectLst>
            </a:endParaRPr>
          </a:p>
        </p:txBody>
      </p:sp>
      <p:sp>
        <p:nvSpPr>
          <p:cNvPr id="3" name="2 İçerik Yer Tutucusu"/>
          <p:cNvSpPr>
            <a:spLocks noGrp="1"/>
          </p:cNvSpPr>
          <p:nvPr>
            <p:ph idx="1"/>
          </p:nvPr>
        </p:nvSpPr>
        <p:spPr/>
        <p:txBody>
          <a:bodyPr/>
          <a:lstStyle/>
          <a:p>
            <a:r>
              <a:rPr lang="tr-TR" dirty="0" smtClean="0"/>
              <a:t>Bedensel yetersizlik</a:t>
            </a:r>
          </a:p>
          <a:p>
            <a:r>
              <a:rPr lang="tr-TR" dirty="0" smtClean="0"/>
              <a:t>Dil ve Konuşma Güçlüğü</a:t>
            </a:r>
          </a:p>
          <a:p>
            <a:r>
              <a:rPr lang="tr-TR" dirty="0" smtClean="0"/>
              <a:t>Görme Yetersizliği</a:t>
            </a:r>
          </a:p>
          <a:p>
            <a:r>
              <a:rPr lang="tr-TR" dirty="0" smtClean="0"/>
              <a:t>İşitme Yetersizliği</a:t>
            </a:r>
          </a:p>
          <a:p>
            <a:r>
              <a:rPr lang="tr-TR" dirty="0" smtClean="0"/>
              <a:t>Özel Öğrenme Güçlüğü</a:t>
            </a:r>
          </a:p>
          <a:p>
            <a:r>
              <a:rPr lang="tr-TR" dirty="0" smtClean="0"/>
              <a:t>Yaygın Gelişimsel Bozukluk</a:t>
            </a:r>
          </a:p>
          <a:p>
            <a:r>
              <a:rPr lang="tr-TR" dirty="0" smtClean="0"/>
              <a:t>Zihinsel Yetersizlik</a:t>
            </a:r>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357159" y="1728978"/>
          <a:ext cx="8429682" cy="4628979"/>
        </p:xfrm>
        <a:graphic>
          <a:graphicData uri="http://schemas.openxmlformats.org/drawingml/2006/table">
            <a:tbl>
              <a:tblPr/>
              <a:tblGrid>
                <a:gridCol w="520791"/>
                <a:gridCol w="4007074"/>
                <a:gridCol w="882326"/>
                <a:gridCol w="981174"/>
                <a:gridCol w="2038317"/>
              </a:tblGrid>
              <a:tr h="585273">
                <a:tc>
                  <a:txBody>
                    <a:bodyPr/>
                    <a:lstStyle/>
                    <a:p>
                      <a:pPr>
                        <a:lnSpc>
                          <a:spcPct val="115000"/>
                        </a:lnSpc>
                        <a:spcAft>
                          <a:spcPts val="0"/>
                        </a:spcAft>
                        <a:tabLst>
                          <a:tab pos="1485900" algn="l"/>
                          <a:tab pos="1724025" algn="l"/>
                        </a:tabLst>
                      </a:pPr>
                      <a:r>
                        <a:rPr lang="tr-TR" sz="1400" b="1" dirty="0">
                          <a:latin typeface="Times New Roman"/>
                          <a:ea typeface="Times New Roman"/>
                          <a:cs typeface="Times New Roman"/>
                        </a:rPr>
                        <a:t>Sıra no</a:t>
                      </a:r>
                      <a:endParaRPr lang="tr-TR" sz="14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485900" algn="l"/>
                          <a:tab pos="1724025" algn="l"/>
                        </a:tabLst>
                      </a:pPr>
                      <a:r>
                        <a:rPr lang="tr-TR" sz="1400" b="1" kern="0" dirty="0">
                          <a:latin typeface="Times New Roman"/>
                          <a:ea typeface="Times New Roman"/>
                          <a:cs typeface="Times New Roman"/>
                        </a:rPr>
                        <a:t>KONULAR</a:t>
                      </a:r>
                      <a:endParaRPr lang="tr-TR" sz="1400" b="1" kern="0" dirty="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485900" algn="l"/>
                          <a:tab pos="1724025" algn="l"/>
                        </a:tabLst>
                      </a:pPr>
                      <a:r>
                        <a:rPr lang="tr-TR" sz="1400" b="1" dirty="0">
                          <a:latin typeface="Times New Roman"/>
                          <a:ea typeface="Times New Roman"/>
                          <a:cs typeface="Times New Roman"/>
                        </a:rPr>
                        <a:t>EVET</a:t>
                      </a:r>
                      <a:endParaRPr lang="tr-TR" sz="1400" b="1" dirty="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485900" algn="l"/>
                          <a:tab pos="1724025" algn="l"/>
                        </a:tabLst>
                      </a:pPr>
                      <a:r>
                        <a:rPr lang="tr-TR" sz="1400" b="1" dirty="0">
                          <a:latin typeface="Times New Roman"/>
                          <a:ea typeface="Times New Roman"/>
                          <a:cs typeface="Times New Roman"/>
                        </a:rPr>
                        <a:t>HAYIR</a:t>
                      </a:r>
                      <a:endParaRPr lang="tr-TR" sz="1400" b="1" dirty="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485900" algn="l"/>
                          <a:tab pos="1724025" algn="l"/>
                        </a:tabLst>
                      </a:pPr>
                      <a:r>
                        <a:rPr lang="tr-TR" sz="1400" b="1" dirty="0">
                          <a:latin typeface="Times New Roman"/>
                          <a:ea typeface="Times New Roman"/>
                          <a:cs typeface="Times New Roman"/>
                        </a:rPr>
                        <a:t>AÇIKLAMALAR</a:t>
                      </a:r>
                      <a:endParaRPr lang="tr-TR" sz="1400" b="1" dirty="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240">
                <a:tc>
                  <a:txBody>
                    <a:bodyPr/>
                    <a:lstStyle/>
                    <a:p>
                      <a:pPr>
                        <a:lnSpc>
                          <a:spcPct val="115000"/>
                        </a:lnSpc>
                        <a:spcAft>
                          <a:spcPts val="0"/>
                        </a:spcAft>
                        <a:tabLst>
                          <a:tab pos="1485900" algn="l"/>
                          <a:tab pos="1724025" algn="l"/>
                        </a:tabLst>
                      </a:pPr>
                      <a:endParaRPr lang="tr-TR"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637155" algn="ctr"/>
                          <a:tab pos="5274310" algn="r"/>
                          <a:tab pos="449580" algn="l"/>
                          <a:tab pos="2637155" algn="ctr"/>
                          <a:tab pos="5274310" algn="r"/>
                        </a:tabLst>
                      </a:pPr>
                      <a:r>
                        <a:rPr lang="tr-TR" sz="1100" dirty="0">
                          <a:latin typeface="Times New Roman"/>
                          <a:ea typeface="Times New Roman"/>
                          <a:cs typeface="Times New Roman"/>
                        </a:rPr>
                        <a:t>1. Sözel yönergelere uyar.</a:t>
                      </a:r>
                      <a:endParaRPr lang="tr-TR" sz="10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240">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637155" algn="ctr"/>
                          <a:tab pos="5274310" algn="r"/>
                          <a:tab pos="449580" algn="l"/>
                          <a:tab pos="2637155" algn="ctr"/>
                          <a:tab pos="5274310" algn="r"/>
                        </a:tabLst>
                      </a:pPr>
                      <a:r>
                        <a:rPr lang="tr-TR" sz="1100" dirty="0">
                          <a:latin typeface="Times New Roman"/>
                          <a:ea typeface="Times New Roman"/>
                          <a:cs typeface="Times New Roman"/>
                        </a:rPr>
                        <a:t>  2. Sözcükleri doğru kullanır.</a:t>
                      </a:r>
                      <a:endParaRPr lang="tr-TR" sz="10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240">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637155" algn="ctr"/>
                          <a:tab pos="5274310" algn="r"/>
                          <a:tab pos="449580" algn="l"/>
                          <a:tab pos="2637155" algn="ctr"/>
                          <a:tab pos="5274310" algn="r"/>
                        </a:tabLst>
                      </a:pPr>
                      <a:r>
                        <a:rPr lang="tr-TR" sz="1100" dirty="0">
                          <a:latin typeface="Times New Roman"/>
                          <a:ea typeface="Times New Roman"/>
                          <a:cs typeface="Times New Roman"/>
                        </a:rPr>
                        <a:t>  3. Kendini ifade etmede basit sözcükler kullanır.</a:t>
                      </a:r>
                      <a:endParaRPr lang="tr-TR" sz="10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240">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dirty="0">
                          <a:latin typeface="Times New Roman"/>
                          <a:ea typeface="Times New Roman"/>
                          <a:cs typeface="Times New Roman"/>
                        </a:rPr>
                        <a:t>  4. Görsel algı ile ilgili çalışmalar yapar.</a:t>
                      </a:r>
                      <a:endParaRPr lang="tr-TR" sz="11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240">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dirty="0">
                          <a:latin typeface="Times New Roman"/>
                          <a:ea typeface="Times New Roman"/>
                          <a:cs typeface="Times New Roman"/>
                        </a:rPr>
                        <a:t>  5. İşitsel algı ile ilgili çalışmalar yapar.</a:t>
                      </a:r>
                      <a:endParaRPr lang="tr-TR" sz="11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485900" algn="l"/>
                          <a:tab pos="1724025" algn="l"/>
                        </a:tabLst>
                      </a:pPr>
                      <a:endParaRPr lang="tr-TR"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240">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a:latin typeface="Times New Roman"/>
                          <a:ea typeface="Times New Roman"/>
                          <a:cs typeface="Times New Roman"/>
                        </a:rPr>
                        <a:t>  6. İşitsel belleğini geliştirir.</a:t>
                      </a: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485900" algn="l"/>
                          <a:tab pos="1724025" algn="l"/>
                        </a:tabLst>
                      </a:pPr>
                      <a:endParaRPr lang="tr-TR"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5273">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a:latin typeface="Times New Roman"/>
                          <a:ea typeface="Times New Roman"/>
                          <a:cs typeface="Times New Roman"/>
                        </a:rPr>
                        <a:t>  7. El, parmak çalışmalarında kas kuvveti ve koordinasyonunu geliştirir.</a:t>
                      </a:r>
                      <a:endParaRPr lang="tr-TR" sz="11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485900" algn="l"/>
                          <a:tab pos="1724025" algn="l"/>
                        </a:tabLst>
                      </a:pPr>
                      <a:endParaRPr lang="tr-TR"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240">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a:latin typeface="Times New Roman"/>
                          <a:ea typeface="Times New Roman"/>
                          <a:cs typeface="Times New Roman"/>
                        </a:rPr>
                        <a:t>  8. El, göz koordinasyonunu geliştirir.</a:t>
                      </a:r>
                      <a:endParaRPr lang="tr-TR" sz="11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5273">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dirty="0">
                          <a:latin typeface="Times New Roman"/>
                          <a:ea typeface="Times New Roman"/>
                          <a:cs typeface="Times New Roman"/>
                        </a:rPr>
                        <a:t>  9. El, parmak çalışmalarında kas kuvveti ve koordinasyonunu geliştirici taklidî hareketler</a:t>
                      </a:r>
                      <a:endParaRPr lang="tr-TR" sz="11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485900" algn="l"/>
                          <a:tab pos="1724025" algn="l"/>
                        </a:tabLst>
                      </a:pPr>
                      <a:endParaRPr lang="tr-TR"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240">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a:latin typeface="Times New Roman"/>
                          <a:ea typeface="Times New Roman"/>
                          <a:cs typeface="Times New Roman"/>
                        </a:rPr>
                        <a:t>      yapar.</a:t>
                      </a:r>
                      <a:endParaRPr lang="tr-TR" sz="11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240">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a:latin typeface="Times New Roman"/>
                          <a:ea typeface="Times New Roman"/>
                          <a:cs typeface="Times New Roman"/>
                        </a:rPr>
                        <a:t>10. Yazıda kullanılan belli başlı araç gereçleri tanır.</a:t>
                      </a:r>
                      <a:endParaRPr lang="tr-TR" sz="11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485900" algn="l"/>
                          <a:tab pos="1724025" algn="l"/>
                        </a:tabLst>
                      </a:pP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485900" algn="l"/>
                          <a:tab pos="1724025" algn="l"/>
                        </a:tabLst>
                      </a:pPr>
                      <a:endParaRPr lang="tr-TR"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4145" name="Rectangle 1"/>
          <p:cNvSpPr>
            <a:spLocks noChangeArrowheads="1"/>
          </p:cNvSpPr>
          <p:nvPr/>
        </p:nvSpPr>
        <p:spPr bwMode="auto">
          <a:xfrm>
            <a:off x="0" y="0"/>
            <a:ext cx="9144000" cy="1831271"/>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85900" algn="l"/>
                <a:tab pos="1724025" algn="l"/>
              </a:tabLst>
            </a:pPr>
            <a:r>
              <a:rPr kumimoji="0" lang="tr-T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KONTROL LİSTESİ</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485900" algn="l"/>
                <a:tab pos="1724025" algn="l"/>
              </a:tabLst>
            </a:pPr>
            <a:r>
              <a:rPr kumimoji="0" lang="tr-T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Öğrencinin Adı-Soyadı   :	</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485900" algn="l"/>
                <a:tab pos="1724025" algn="l"/>
              </a:tabLst>
            </a:pPr>
            <a:r>
              <a:rPr kumimoji="0" lang="tr-T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Sınıfı-No                         :	</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485900" algn="l"/>
                <a:tab pos="1724025" algn="l"/>
              </a:tabLst>
            </a:pPr>
            <a:r>
              <a:rPr kumimoji="0" lang="tr-T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Doğum Tarihi                  :</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485900" algn="l"/>
                <a:tab pos="1724025" algn="l"/>
              </a:tabLst>
            </a:pPr>
            <a:r>
              <a:rPr kumimoji="0" lang="tr-T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Değerlendirme Tarihi      :</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485900" algn="l"/>
                <a:tab pos="1724025" algn="l"/>
              </a:tabLst>
            </a:pPr>
            <a:r>
              <a:rPr kumimoji="0" lang="tr-T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Değerlendirmeyi Yapan Öğretmenin Adı-Soyadı:</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485900" algn="l"/>
                <a:tab pos="1724025" algn="l"/>
              </a:tabLst>
            </a:pPr>
            <a:r>
              <a:rPr kumimoji="0" lang="tr-TR"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TÜRKÇE</a:t>
            </a:r>
            <a:endParaRPr kumimoji="0" lang="tr-TR" sz="14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485900" algn="l"/>
                <a:tab pos="1724025" algn="l"/>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357158" y="285734"/>
          <a:ext cx="8572559" cy="6439047"/>
        </p:xfrm>
        <a:graphic>
          <a:graphicData uri="http://schemas.openxmlformats.org/drawingml/2006/table">
            <a:tbl>
              <a:tblPr/>
              <a:tblGrid>
                <a:gridCol w="7094531"/>
                <a:gridCol w="886817"/>
                <a:gridCol w="591211"/>
              </a:tblGrid>
              <a:tr h="382794">
                <a:tc rowSpan="2">
                  <a:txBody>
                    <a:bodyPr/>
                    <a:lstStyle/>
                    <a:p>
                      <a:pPr algn="ctr">
                        <a:spcAft>
                          <a:spcPts val="0"/>
                        </a:spcAft>
                      </a:pPr>
                      <a:r>
                        <a:rPr lang="tr-TR" sz="1100" b="1" dirty="0">
                          <a:latin typeface="Tahoma"/>
                          <a:ea typeface="Times New Roman"/>
                          <a:cs typeface="Times New Roman"/>
                        </a:rPr>
                        <a:t>MATEMATİK  DERSİ  PROGRAMI  VE  KABA  DEĞERLENDİRME FORMU</a:t>
                      </a:r>
                      <a:endParaRPr lang="tr-TR" sz="1100" dirty="0">
                        <a:latin typeface="Times New Roman"/>
                        <a:ea typeface="Times New Roman"/>
                        <a:cs typeface="Times New Roman"/>
                      </a:endParaRPr>
                    </a:p>
                    <a:p>
                      <a:pPr algn="ctr">
                        <a:spcAft>
                          <a:spcPts val="0"/>
                        </a:spcAft>
                      </a:pPr>
                      <a:r>
                        <a:rPr lang="tr-TR" sz="1100" b="1" dirty="0">
                          <a:latin typeface="Tahoma"/>
                          <a:ea typeface="Times New Roman"/>
                          <a:cs typeface="Times New Roman"/>
                        </a:rPr>
                        <a:t>(1,2,3,4,5,6,7,8. SINIFLAR)</a:t>
                      </a:r>
                      <a:endParaRPr lang="tr-TR" sz="1100" dirty="0">
                        <a:latin typeface="Times New Roman"/>
                        <a:ea typeface="Times New Roman"/>
                        <a:cs typeface="Times New Roman"/>
                      </a:endParaRPr>
                    </a:p>
                  </a:txBody>
                  <a:tcPr marL="40874" marR="40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tr-TR" sz="1100" b="1">
                          <a:latin typeface="Tahoma"/>
                          <a:ea typeface="Times New Roman"/>
                          <a:cs typeface="Times New Roman"/>
                        </a:rPr>
                        <a:t>ÖĞRENCİ  </a:t>
                      </a:r>
                      <a:endParaRPr lang="tr-TR" sz="1100">
                        <a:latin typeface="Times New Roman"/>
                        <a:ea typeface="Times New Roman"/>
                        <a:cs typeface="Times New Roman"/>
                      </a:endParaRPr>
                    </a:p>
                    <a:p>
                      <a:pPr algn="ctr">
                        <a:spcAft>
                          <a:spcPts val="0"/>
                        </a:spcAft>
                      </a:pPr>
                      <a:r>
                        <a:rPr lang="tr-TR" sz="1100" b="1">
                          <a:latin typeface="Tahoma"/>
                          <a:ea typeface="Times New Roman"/>
                          <a:cs typeface="Times New Roman"/>
                        </a:rPr>
                        <a:t>PERFORMANSI</a:t>
                      </a:r>
                      <a:endParaRPr lang="tr-TR" sz="1100">
                        <a:latin typeface="Times New Roman"/>
                        <a:ea typeface="Times New Roman"/>
                        <a:cs typeface="Times New Roman"/>
                      </a:endParaRPr>
                    </a:p>
                  </a:txBody>
                  <a:tcPr marL="40874" marR="40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382794">
                <a:tc vMerge="1">
                  <a:txBody>
                    <a:bodyPr/>
                    <a:lstStyle/>
                    <a:p>
                      <a:endParaRPr lang="tr-TR"/>
                    </a:p>
                  </a:txBody>
                  <a:tcPr/>
                </a:tc>
                <a:tc>
                  <a:txBody>
                    <a:bodyPr/>
                    <a:lstStyle/>
                    <a:p>
                      <a:pPr>
                        <a:spcAft>
                          <a:spcPts val="0"/>
                        </a:spcAft>
                      </a:pPr>
                      <a:r>
                        <a:rPr lang="tr-TR" sz="1100" b="1">
                          <a:latin typeface="Tahoma"/>
                          <a:ea typeface="Times New Roman"/>
                          <a:cs typeface="Times New Roman"/>
                        </a:rPr>
                        <a:t>EVET ( + )  </a:t>
                      </a:r>
                      <a:endParaRPr lang="tr-TR" sz="1100">
                        <a:latin typeface="Times New Roman"/>
                        <a:ea typeface="Times New Roman"/>
                        <a:cs typeface="Times New Roman"/>
                      </a:endParaRPr>
                    </a:p>
                    <a:p>
                      <a:pPr>
                        <a:spcAft>
                          <a:spcPts val="0"/>
                        </a:spcAft>
                      </a:pPr>
                      <a:r>
                        <a:rPr lang="tr-TR" sz="1100" b="1">
                          <a:latin typeface="Tahoma"/>
                          <a:ea typeface="Times New Roman"/>
                          <a:cs typeface="Times New Roman"/>
                        </a:rPr>
                        <a:t>HAYIR ( - )</a:t>
                      </a:r>
                      <a:endParaRPr lang="tr-TR" sz="1100">
                        <a:latin typeface="Times New Roman"/>
                        <a:ea typeface="Times New Roman"/>
                        <a:cs typeface="Times New Roman"/>
                      </a:endParaRPr>
                    </a:p>
                  </a:txBody>
                  <a:tcPr marL="40874" marR="40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b="1">
                          <a:latin typeface="Tahoma"/>
                          <a:ea typeface="Times New Roman"/>
                          <a:cs typeface="Times New Roman"/>
                        </a:rPr>
                        <a:t>YARDIMLA</a:t>
                      </a:r>
                      <a:endParaRPr lang="tr-TR" sz="1100">
                        <a:latin typeface="Times New Roman"/>
                        <a:ea typeface="Times New Roman"/>
                        <a:cs typeface="Times New Roman"/>
                      </a:endParaRPr>
                    </a:p>
                  </a:txBody>
                  <a:tcPr marL="40874" marR="40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199">
                <a:tc>
                  <a:txBody>
                    <a:bodyPr/>
                    <a:lstStyle/>
                    <a:p>
                      <a:pPr>
                        <a:spcAft>
                          <a:spcPts val="0"/>
                        </a:spcAft>
                      </a:pPr>
                      <a:r>
                        <a:rPr lang="tr-TR" sz="1100" b="1">
                          <a:latin typeface="Tahoma"/>
                          <a:ea typeface="Times New Roman"/>
                          <a:cs typeface="Times New Roman"/>
                        </a:rPr>
                        <a:t>UZUN  DÖNEMLİ  AMAÇ :  RİTMİK SAYMALAR</a:t>
                      </a:r>
                      <a:endParaRPr lang="tr-TR" sz="1100">
                        <a:latin typeface="Times New Roman"/>
                        <a:ea typeface="Times New Roman"/>
                        <a:cs typeface="Times New Roman"/>
                      </a:endParaRPr>
                    </a:p>
                  </a:txBody>
                  <a:tcPr marL="40874" marR="40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imes New Roman"/>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imes New Roman"/>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199">
                <a:tc>
                  <a:txBody>
                    <a:bodyPr/>
                    <a:lstStyle/>
                    <a:p>
                      <a:pPr>
                        <a:spcAft>
                          <a:spcPts val="0"/>
                        </a:spcAft>
                      </a:pPr>
                      <a:r>
                        <a:rPr lang="tr-TR" sz="1100" b="1" dirty="0">
                          <a:latin typeface="Tahoma"/>
                          <a:ea typeface="Times New Roman"/>
                          <a:cs typeface="Times New Roman"/>
                        </a:rPr>
                        <a:t>KISA  DÖNEMLİ  AMAÇ</a:t>
                      </a:r>
                      <a:r>
                        <a:rPr lang="tr-TR" sz="1100" dirty="0">
                          <a:latin typeface="Tahoma"/>
                          <a:ea typeface="Times New Roman"/>
                          <a:cs typeface="Times New Roman"/>
                        </a:rPr>
                        <a:t> </a:t>
                      </a:r>
                      <a:r>
                        <a:rPr lang="tr-TR" sz="1100" b="1" dirty="0">
                          <a:latin typeface="Tahoma"/>
                          <a:ea typeface="Times New Roman"/>
                          <a:cs typeface="Times New Roman"/>
                        </a:rPr>
                        <a:t>19:</a:t>
                      </a:r>
                      <a:r>
                        <a:rPr lang="tr-TR" sz="1100" dirty="0">
                          <a:latin typeface="Tahoma"/>
                          <a:ea typeface="Times New Roman"/>
                          <a:cs typeface="Times New Roman"/>
                        </a:rPr>
                        <a:t> 100’e kadar birer ritmik sayar.</a:t>
                      </a:r>
                      <a:endParaRPr lang="tr-TR" sz="1100" dirty="0">
                        <a:latin typeface="Times New Roman"/>
                        <a:ea typeface="Times New Roman"/>
                        <a:cs typeface="Times New Roman"/>
                      </a:endParaRPr>
                    </a:p>
                  </a:txBody>
                  <a:tcPr marL="40874" marR="40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199">
                <a:tc>
                  <a:txBody>
                    <a:bodyPr/>
                    <a:lstStyle/>
                    <a:p>
                      <a:pPr>
                        <a:spcAft>
                          <a:spcPts val="0"/>
                        </a:spcAft>
                      </a:pPr>
                      <a:r>
                        <a:rPr lang="tr-TR" sz="1100" b="1">
                          <a:latin typeface="Tahoma"/>
                          <a:ea typeface="Times New Roman"/>
                          <a:cs typeface="Times New Roman"/>
                        </a:rPr>
                        <a:t>ÖĞRETİMSEL  AMAÇLAR :</a:t>
                      </a:r>
                      <a:endParaRPr lang="tr-TR" sz="1100">
                        <a:latin typeface="Times New Roman"/>
                        <a:ea typeface="Times New Roman"/>
                        <a:cs typeface="Times New Roman"/>
                      </a:endParaRPr>
                    </a:p>
                  </a:txBody>
                  <a:tcPr marL="40874" marR="40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199">
                <a:tc>
                  <a:txBody>
                    <a:bodyPr/>
                    <a:lstStyle/>
                    <a:p>
                      <a:pPr>
                        <a:spcAft>
                          <a:spcPts val="0"/>
                        </a:spcAft>
                      </a:pPr>
                      <a:r>
                        <a:rPr lang="tr-TR" sz="1100">
                          <a:latin typeface="Tahoma"/>
                          <a:ea typeface="Times New Roman"/>
                          <a:cs typeface="Times New Roman"/>
                        </a:rPr>
                        <a:t>1. 1’den başlayarak 10 (20, 30, 40, 50, 60, 70, 80, 90, 100)’a kadar birer ritmik sayar.</a:t>
                      </a:r>
                      <a:endParaRPr lang="tr-TR" sz="1100">
                        <a:latin typeface="Times New Roman"/>
                        <a:ea typeface="Times New Roman"/>
                        <a:cs typeface="Times New Roman"/>
                      </a:endParaRPr>
                    </a:p>
                  </a:txBody>
                  <a:tcPr marL="40874" marR="40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199">
                <a:tc>
                  <a:txBody>
                    <a:bodyPr/>
                    <a:lstStyle/>
                    <a:p>
                      <a:pPr>
                        <a:spcAft>
                          <a:spcPts val="0"/>
                        </a:spcAft>
                      </a:pPr>
                      <a:r>
                        <a:rPr lang="tr-TR" sz="1100" dirty="0">
                          <a:latin typeface="Tahoma"/>
                          <a:ea typeface="Times New Roman"/>
                          <a:cs typeface="Times New Roman"/>
                        </a:rPr>
                        <a:t>2. Verilen herhangi bir sayıdan başlayarak 10 (20, 30, 40, 50, 60, 70, 80, 90, 100)’a kadar birer ritmik sayar.</a:t>
                      </a:r>
                      <a:endParaRPr lang="tr-TR" sz="1100" dirty="0">
                        <a:latin typeface="Times New Roman"/>
                        <a:ea typeface="Times New Roman"/>
                        <a:cs typeface="Times New Roman"/>
                      </a:endParaRPr>
                    </a:p>
                  </a:txBody>
                  <a:tcPr marL="40874" marR="40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199">
                <a:tc>
                  <a:txBody>
                    <a:bodyPr/>
                    <a:lstStyle/>
                    <a:p>
                      <a:pPr>
                        <a:spcAft>
                          <a:spcPts val="0"/>
                        </a:spcAft>
                      </a:pPr>
                      <a:r>
                        <a:rPr lang="tr-TR" sz="1100">
                          <a:latin typeface="Tahoma"/>
                          <a:ea typeface="Times New Roman"/>
                          <a:cs typeface="Times New Roman"/>
                        </a:rPr>
                        <a:t>3. Nesneler üzerinde, 1’den 10 (20, 30, 40, 50, 60, 70, 80, 90, 100)’a kadar birer ritmik sayar.</a:t>
                      </a:r>
                      <a:endParaRPr lang="tr-TR" sz="1100">
                        <a:latin typeface="Times New Roman"/>
                        <a:ea typeface="Times New Roman"/>
                        <a:cs typeface="Times New Roman"/>
                      </a:endParaRPr>
                    </a:p>
                  </a:txBody>
                  <a:tcPr marL="40874" marR="40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199">
                <a:tc>
                  <a:txBody>
                    <a:bodyPr/>
                    <a:lstStyle/>
                    <a:p>
                      <a:pPr>
                        <a:spcAft>
                          <a:spcPts val="0"/>
                        </a:spcAft>
                      </a:pPr>
                      <a:r>
                        <a:rPr lang="tr-TR" sz="1100">
                          <a:latin typeface="Tahoma"/>
                          <a:ea typeface="Times New Roman"/>
                          <a:cs typeface="Times New Roman"/>
                        </a:rPr>
                        <a:t>4. Nesne resim kartları üzerinde, 1’den 10 (20, 30, 40, 50, 60, 70, 80, 90, 100)’a kadar birer ritmik sayar.</a:t>
                      </a:r>
                      <a:endParaRPr lang="tr-TR" sz="1100">
                        <a:latin typeface="Times New Roman"/>
                        <a:ea typeface="Times New Roman"/>
                        <a:cs typeface="Times New Roman"/>
                      </a:endParaRPr>
                    </a:p>
                  </a:txBody>
                  <a:tcPr marL="40874" marR="40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199">
                <a:tc>
                  <a:txBody>
                    <a:bodyPr/>
                    <a:lstStyle/>
                    <a:p>
                      <a:pPr>
                        <a:spcAft>
                          <a:spcPts val="0"/>
                        </a:spcAft>
                      </a:pPr>
                      <a:r>
                        <a:rPr lang="tr-TR" sz="1100" dirty="0">
                          <a:latin typeface="Tahoma"/>
                          <a:ea typeface="Times New Roman"/>
                          <a:cs typeface="Times New Roman"/>
                        </a:rPr>
                        <a:t>5. 10 (20, 30, 40, 50, 60, 70, 80, 90, 100)’dan başlayarak geriye doğru birer ritmik sayar.</a:t>
                      </a:r>
                      <a:endParaRPr lang="tr-TR" sz="1100" dirty="0">
                        <a:latin typeface="Times New Roman"/>
                        <a:ea typeface="Times New Roman"/>
                        <a:cs typeface="Times New Roman"/>
                      </a:endParaRPr>
                    </a:p>
                  </a:txBody>
                  <a:tcPr marL="40874" marR="40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199">
                <a:tc>
                  <a:txBody>
                    <a:bodyPr/>
                    <a:lstStyle/>
                    <a:p>
                      <a:pPr>
                        <a:spcAft>
                          <a:spcPts val="0"/>
                        </a:spcAft>
                      </a:pPr>
                      <a:r>
                        <a:rPr lang="tr-TR" sz="1100">
                          <a:latin typeface="Tahoma"/>
                          <a:ea typeface="Times New Roman"/>
                          <a:cs typeface="Times New Roman"/>
                        </a:rPr>
                        <a:t>6. Verilen herhangi bir sayıdan başlayarak geriye doğru birer ritmik sayar.</a:t>
                      </a:r>
                      <a:endParaRPr lang="tr-TR" sz="1100">
                        <a:latin typeface="Times New Roman"/>
                        <a:ea typeface="Times New Roman"/>
                        <a:cs typeface="Times New Roman"/>
                      </a:endParaRPr>
                    </a:p>
                  </a:txBody>
                  <a:tcPr marL="40874" marR="40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199">
                <a:tc>
                  <a:txBody>
                    <a:bodyPr/>
                    <a:lstStyle/>
                    <a:p>
                      <a:pPr>
                        <a:spcAft>
                          <a:spcPts val="0"/>
                        </a:spcAft>
                      </a:pPr>
                      <a:r>
                        <a:rPr lang="tr-TR" sz="1100" b="1" dirty="0">
                          <a:latin typeface="Tahoma"/>
                          <a:ea typeface="Times New Roman"/>
                          <a:cs typeface="Times New Roman"/>
                        </a:rPr>
                        <a:t>KISA  DÖNEMLİ  AMAÇ 20:</a:t>
                      </a:r>
                      <a:r>
                        <a:rPr lang="tr-TR" sz="1100" dirty="0">
                          <a:latin typeface="Tahoma"/>
                          <a:ea typeface="Times New Roman"/>
                          <a:cs typeface="Times New Roman"/>
                        </a:rPr>
                        <a:t> 100’e kadar beşer ritmik sayar.</a:t>
                      </a:r>
                      <a:endParaRPr lang="tr-TR" sz="1100" dirty="0">
                        <a:latin typeface="Times New Roman"/>
                        <a:ea typeface="Times New Roman"/>
                        <a:cs typeface="Times New Roman"/>
                      </a:endParaRPr>
                    </a:p>
                  </a:txBody>
                  <a:tcPr marL="40874" marR="40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199">
                <a:tc>
                  <a:txBody>
                    <a:bodyPr/>
                    <a:lstStyle/>
                    <a:p>
                      <a:pPr>
                        <a:spcAft>
                          <a:spcPts val="0"/>
                        </a:spcAft>
                      </a:pPr>
                      <a:r>
                        <a:rPr lang="tr-TR" sz="1100" b="1">
                          <a:latin typeface="Tahoma"/>
                          <a:ea typeface="Times New Roman"/>
                          <a:cs typeface="Times New Roman"/>
                        </a:rPr>
                        <a:t>ÖĞRETİMSEL  AMAÇLAR :</a:t>
                      </a:r>
                      <a:endParaRPr lang="tr-TR" sz="1100">
                        <a:latin typeface="Times New Roman"/>
                        <a:ea typeface="Times New Roman"/>
                        <a:cs typeface="Times New Roman"/>
                      </a:endParaRPr>
                    </a:p>
                  </a:txBody>
                  <a:tcPr marL="40874" marR="40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199">
                <a:tc>
                  <a:txBody>
                    <a:bodyPr/>
                    <a:lstStyle/>
                    <a:p>
                      <a:pPr>
                        <a:spcAft>
                          <a:spcPts val="0"/>
                        </a:spcAft>
                      </a:pPr>
                      <a:r>
                        <a:rPr lang="tr-TR" sz="1100">
                          <a:latin typeface="Tahoma"/>
                          <a:ea typeface="Times New Roman"/>
                          <a:cs typeface="Times New Roman"/>
                        </a:rPr>
                        <a:t>1. 5’ten başlayarak 20 (30, 40, 50, 60, 70, 80, 90, 100)’ye kadar beşer ritmik sayar.</a:t>
                      </a:r>
                      <a:endParaRPr lang="tr-TR" sz="1100">
                        <a:latin typeface="Times New Roman"/>
                        <a:ea typeface="Times New Roman"/>
                        <a:cs typeface="Times New Roman"/>
                      </a:endParaRPr>
                    </a:p>
                  </a:txBody>
                  <a:tcPr marL="40874" marR="40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199">
                <a:tc>
                  <a:txBody>
                    <a:bodyPr/>
                    <a:lstStyle/>
                    <a:p>
                      <a:pPr>
                        <a:spcAft>
                          <a:spcPts val="0"/>
                        </a:spcAft>
                      </a:pPr>
                      <a:r>
                        <a:rPr lang="tr-TR" sz="1100" dirty="0">
                          <a:latin typeface="Tahoma"/>
                          <a:ea typeface="Times New Roman"/>
                          <a:cs typeface="Times New Roman"/>
                        </a:rPr>
                        <a:t>2. 5’in katı olan bir sayıdan başlayarak 20 (30, 40, 50, 60, 70, 80, 90, 100)’ye kadar beşer ritmik sayar.</a:t>
                      </a:r>
                      <a:endParaRPr lang="tr-TR" sz="1100" dirty="0">
                        <a:latin typeface="Times New Roman"/>
                        <a:ea typeface="Times New Roman"/>
                        <a:cs typeface="Times New Roman"/>
                      </a:endParaRPr>
                    </a:p>
                  </a:txBody>
                  <a:tcPr marL="40874" marR="40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dirty="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199">
                <a:tc>
                  <a:txBody>
                    <a:bodyPr/>
                    <a:lstStyle/>
                    <a:p>
                      <a:pPr>
                        <a:spcAft>
                          <a:spcPts val="0"/>
                        </a:spcAft>
                      </a:pPr>
                      <a:r>
                        <a:rPr lang="tr-TR" sz="1100">
                          <a:latin typeface="Tahoma"/>
                          <a:ea typeface="Times New Roman"/>
                          <a:cs typeface="Times New Roman"/>
                        </a:rPr>
                        <a:t>3. Nesneler üzerinde 5’ten başlayarak 20 (30, 40, 50, 60, 70, 80, 90, 100)’ye kadar beşer ritmik sayar.</a:t>
                      </a:r>
                      <a:endParaRPr lang="tr-TR" sz="1100">
                        <a:latin typeface="Times New Roman"/>
                        <a:ea typeface="Times New Roman"/>
                        <a:cs typeface="Times New Roman"/>
                      </a:endParaRPr>
                    </a:p>
                  </a:txBody>
                  <a:tcPr marL="40874" marR="40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199">
                <a:tc>
                  <a:txBody>
                    <a:bodyPr/>
                    <a:lstStyle/>
                    <a:p>
                      <a:pPr>
                        <a:spcAft>
                          <a:spcPts val="0"/>
                        </a:spcAft>
                      </a:pPr>
                      <a:r>
                        <a:rPr lang="tr-TR" sz="1100">
                          <a:latin typeface="Tahoma"/>
                          <a:ea typeface="Times New Roman"/>
                          <a:cs typeface="Times New Roman"/>
                        </a:rPr>
                        <a:t>4. Nesne resim kartları üzerinde 5’ten başlayarak 20 (30, 40, 50, 60, 70, 80, 90, 100)’ye kadar beşer ritmik sayar.</a:t>
                      </a:r>
                      <a:endParaRPr lang="tr-TR" sz="1100">
                        <a:latin typeface="Times New Roman"/>
                        <a:ea typeface="Times New Roman"/>
                        <a:cs typeface="Times New Roman"/>
                      </a:endParaRPr>
                    </a:p>
                  </a:txBody>
                  <a:tcPr marL="40874" marR="40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dirty="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199">
                <a:tc>
                  <a:txBody>
                    <a:bodyPr/>
                    <a:lstStyle/>
                    <a:p>
                      <a:pPr>
                        <a:spcAft>
                          <a:spcPts val="0"/>
                        </a:spcAft>
                      </a:pPr>
                      <a:r>
                        <a:rPr lang="tr-TR" sz="1100">
                          <a:latin typeface="Tahoma"/>
                          <a:ea typeface="Times New Roman"/>
                          <a:cs typeface="Times New Roman"/>
                        </a:rPr>
                        <a:t>5. 20 (30, 40, 50, 60, 70, 80, 90, 100)’den başlayarak geriye doğru beşer ritmik sayar.</a:t>
                      </a:r>
                      <a:endParaRPr lang="tr-TR" sz="1100">
                        <a:latin typeface="Times New Roman"/>
                        <a:ea typeface="Times New Roman"/>
                        <a:cs typeface="Times New Roman"/>
                      </a:endParaRPr>
                    </a:p>
                  </a:txBody>
                  <a:tcPr marL="40874" marR="40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199">
                <a:tc>
                  <a:txBody>
                    <a:bodyPr/>
                    <a:lstStyle/>
                    <a:p>
                      <a:pPr>
                        <a:spcAft>
                          <a:spcPts val="0"/>
                        </a:spcAft>
                      </a:pPr>
                      <a:r>
                        <a:rPr lang="tr-TR" sz="1100">
                          <a:latin typeface="Tahoma"/>
                          <a:ea typeface="Times New Roman"/>
                          <a:cs typeface="Times New Roman"/>
                        </a:rPr>
                        <a:t>6. 5’in katı olan bir sayıdan başlayarak geriye doğru beşer ritmik sayar.</a:t>
                      </a:r>
                      <a:endParaRPr lang="tr-TR" sz="1100">
                        <a:latin typeface="Times New Roman"/>
                        <a:ea typeface="Times New Roman"/>
                        <a:cs typeface="Times New Roman"/>
                      </a:endParaRPr>
                    </a:p>
                  </a:txBody>
                  <a:tcPr marL="40874" marR="40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dirty="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199">
                <a:tc>
                  <a:txBody>
                    <a:bodyPr/>
                    <a:lstStyle/>
                    <a:p>
                      <a:pPr>
                        <a:spcAft>
                          <a:spcPts val="0"/>
                        </a:spcAft>
                      </a:pPr>
                      <a:r>
                        <a:rPr lang="tr-TR" sz="1100" b="1">
                          <a:latin typeface="Tahoma"/>
                          <a:ea typeface="Times New Roman"/>
                          <a:cs typeface="Times New Roman"/>
                        </a:rPr>
                        <a:t>KISA  DÖNEMLİ  AMAÇ</a:t>
                      </a:r>
                      <a:r>
                        <a:rPr lang="tr-TR" sz="1100">
                          <a:latin typeface="Tahoma"/>
                          <a:ea typeface="Times New Roman"/>
                          <a:cs typeface="Times New Roman"/>
                        </a:rPr>
                        <a:t> </a:t>
                      </a:r>
                      <a:r>
                        <a:rPr lang="tr-TR" sz="1100" b="1">
                          <a:latin typeface="Tahoma"/>
                          <a:ea typeface="Times New Roman"/>
                          <a:cs typeface="Times New Roman"/>
                        </a:rPr>
                        <a:t>21:</a:t>
                      </a:r>
                      <a:r>
                        <a:rPr lang="tr-TR" sz="1100">
                          <a:latin typeface="Tahoma"/>
                          <a:ea typeface="Times New Roman"/>
                          <a:cs typeface="Times New Roman"/>
                        </a:rPr>
                        <a:t> 100’e kadar onar ritmik sayar.</a:t>
                      </a:r>
                      <a:endParaRPr lang="tr-TR" sz="1100">
                        <a:latin typeface="Times New Roman"/>
                        <a:ea typeface="Times New Roman"/>
                        <a:cs typeface="Times New Roman"/>
                      </a:endParaRPr>
                    </a:p>
                  </a:txBody>
                  <a:tcPr marL="40874" marR="40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199">
                <a:tc>
                  <a:txBody>
                    <a:bodyPr/>
                    <a:lstStyle/>
                    <a:p>
                      <a:pPr>
                        <a:spcAft>
                          <a:spcPts val="0"/>
                        </a:spcAft>
                      </a:pPr>
                      <a:r>
                        <a:rPr lang="tr-TR" sz="1100" b="1">
                          <a:latin typeface="Tahoma"/>
                          <a:ea typeface="Times New Roman"/>
                          <a:cs typeface="Times New Roman"/>
                        </a:rPr>
                        <a:t>ÖĞRETİMSEL  AMAÇLAR :</a:t>
                      </a:r>
                      <a:endParaRPr lang="tr-TR" sz="1100">
                        <a:latin typeface="Times New Roman"/>
                        <a:ea typeface="Times New Roman"/>
                        <a:cs typeface="Times New Roman"/>
                      </a:endParaRPr>
                    </a:p>
                  </a:txBody>
                  <a:tcPr marL="40874" marR="40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199">
                <a:tc>
                  <a:txBody>
                    <a:bodyPr/>
                    <a:lstStyle/>
                    <a:p>
                      <a:pPr>
                        <a:spcAft>
                          <a:spcPts val="0"/>
                        </a:spcAft>
                      </a:pPr>
                      <a:r>
                        <a:rPr lang="tr-TR" sz="1100">
                          <a:latin typeface="Tahoma"/>
                          <a:ea typeface="Times New Roman"/>
                          <a:cs typeface="Times New Roman"/>
                        </a:rPr>
                        <a:t>1. 10’dan başlayarak 30 (40, 50, 60, 70, 80, 90, 100)’a kadar onar ritmik sayar.</a:t>
                      </a:r>
                      <a:endParaRPr lang="tr-TR" sz="1100">
                        <a:latin typeface="Times New Roman"/>
                        <a:ea typeface="Times New Roman"/>
                        <a:cs typeface="Times New Roman"/>
                      </a:endParaRPr>
                    </a:p>
                  </a:txBody>
                  <a:tcPr marL="40874" marR="40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dirty="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199">
                <a:tc>
                  <a:txBody>
                    <a:bodyPr/>
                    <a:lstStyle/>
                    <a:p>
                      <a:pPr>
                        <a:spcAft>
                          <a:spcPts val="0"/>
                        </a:spcAft>
                      </a:pPr>
                      <a:r>
                        <a:rPr lang="tr-TR" sz="1100">
                          <a:latin typeface="Tahoma"/>
                          <a:ea typeface="Times New Roman"/>
                          <a:cs typeface="Times New Roman"/>
                        </a:rPr>
                        <a:t>2. 10’un katı olan bir sayıdan başlayarak 30 (40, 50, 60, 70, 80, 90, 100)’a</a:t>
                      </a:r>
                      <a:endParaRPr lang="tr-TR" sz="1100">
                        <a:latin typeface="Times New Roman"/>
                        <a:ea typeface="Times New Roman"/>
                        <a:cs typeface="Times New Roman"/>
                      </a:endParaRPr>
                    </a:p>
                  </a:txBody>
                  <a:tcPr marL="40874" marR="40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199">
                <a:tc>
                  <a:txBody>
                    <a:bodyPr/>
                    <a:lstStyle/>
                    <a:p>
                      <a:pPr>
                        <a:spcAft>
                          <a:spcPts val="0"/>
                        </a:spcAft>
                      </a:pPr>
                      <a:r>
                        <a:rPr lang="tr-TR" sz="1100">
                          <a:latin typeface="Tahoma"/>
                          <a:ea typeface="Times New Roman"/>
                          <a:cs typeface="Times New Roman"/>
                        </a:rPr>
                        <a:t>3. Nesneler üzerinde, 10’dan başlayarak 30 (40, 50, 60, 70, 80, 90, 100)’a kadar onar ritmik sayar.</a:t>
                      </a:r>
                      <a:endParaRPr lang="tr-TR" sz="1100">
                        <a:latin typeface="Times New Roman"/>
                        <a:ea typeface="Times New Roman"/>
                        <a:cs typeface="Times New Roman"/>
                      </a:endParaRPr>
                    </a:p>
                  </a:txBody>
                  <a:tcPr marL="40874" marR="40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100" dirty="0">
                        <a:latin typeface="Tahoma"/>
                        <a:ea typeface="Times New Roman"/>
                        <a:cs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800" y="428604"/>
            <a:ext cx="7772400" cy="6000792"/>
          </a:xfrm>
        </p:spPr>
        <p:txBody>
          <a:bodyPr/>
          <a:lstStyle/>
          <a:p>
            <a:r>
              <a:rPr lang="tr-TR" sz="2400" b="1" dirty="0" smtClean="0">
                <a:latin typeface="Times New Roman" pitchFamily="18" charset="0"/>
                <a:cs typeface="Times New Roman" pitchFamily="18" charset="0"/>
              </a:rPr>
              <a:t>Öğrencinin şu anki performans düzeyi :</a:t>
            </a:r>
            <a:r>
              <a:rPr lang="tr-TR" sz="2400" dirty="0" smtClean="0">
                <a:latin typeface="Times New Roman" pitchFamily="18" charset="0"/>
                <a:cs typeface="Times New Roman" pitchFamily="18" charset="0"/>
              </a:rPr>
              <a:t> H. Yusuf, 12 yaşında bir erkek öğrencidir. Kişisel bakım ve temizlik becerilerine, giyinme-soyunma  becerilerine sahiptir. Kendini, yakın çevresini tanıtabilmektedir. Hava sıcaklığına uygun giyinebilmektedir. Havada-karada olan doğa olaylarını ayıt edebilmektedir. Yusuf renk, şekil, zıtlık, yer, yön ve konum bildiren kavramları ayırt edebilmektedir. Rakamları ayırt edebilmekte ve tek basamaklı bir sayı ile tek basamaklı bir sayıyı doğru olarak toplayabilmektedir.Yazı araç-gereçlerini kullanabilmektedir. Çizgi çalışmaları yapma, sözcük yazma becerilerine sahiptir. Kendinin ve yakın çevresindeki kişilerin adlarını yazabilmektedir. Renkleri ayırt etmektedir. Boyama yapma, kağıt katlama, malzeme yapıştırma ve kağıt kesme becerilerine sahiptir.</a:t>
            </a:r>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819268"/>
          </a:xfrm>
        </p:spPr>
        <p:txBody>
          <a:bodyPr/>
          <a:lstStyle/>
          <a:p>
            <a:r>
              <a:rPr lang="tr-TR" b="1" dirty="0" smtClean="0">
                <a:solidFill>
                  <a:srgbClr val="AC041C"/>
                </a:solidFill>
                <a:latin typeface="Times New Roman" pitchFamily="18" charset="0"/>
                <a:cs typeface="Times New Roman" pitchFamily="18" charset="0"/>
              </a:rPr>
              <a:t>ÖZEL GEREKSİNİMLİ ÖĞRENCİLER KİMLERDİR?</a:t>
            </a:r>
            <a:endParaRPr lang="tr-TR" b="1" dirty="0">
              <a:solidFill>
                <a:srgbClr val="AC041C"/>
              </a:solidFill>
              <a:latin typeface="Times New Roman" pitchFamily="18" charset="0"/>
              <a:cs typeface="Times New Roman" pitchFamily="18" charset="0"/>
            </a:endParaRPr>
          </a:p>
        </p:txBody>
      </p:sp>
      <p:pic>
        <p:nvPicPr>
          <p:cNvPr id="4" name="3 İçerik Yer Tutucusu" descr="images.jpg"/>
          <p:cNvPicPr>
            <a:picLocks noGrp="1" noChangeAspect="1"/>
          </p:cNvPicPr>
          <p:nvPr>
            <p:ph idx="1"/>
          </p:nvPr>
        </p:nvPicPr>
        <p:blipFill>
          <a:blip r:embed="rId2" cstate="print"/>
          <a:stretch>
            <a:fillRect/>
          </a:stretch>
        </p:blipFill>
        <p:spPr>
          <a:xfrm>
            <a:off x="2357422" y="2571744"/>
            <a:ext cx="5305450" cy="342902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Ekran Kırpma"/>
          <p:cNvPicPr>
            <a:picLocks noChangeAspect="1"/>
          </p:cNvPicPr>
          <p:nvPr/>
        </p:nvPicPr>
        <p:blipFill rotWithShape="1">
          <a:blip r:embed="rId2" cstate="print">
            <a:extLst>
              <a:ext uri="{28A0092B-C50C-407E-A947-70E740481C1C}">
                <a14:useLocalDpi xmlns="" xmlns:a14="http://schemas.microsoft.com/office/drawing/2010/main" val="0"/>
              </a:ext>
            </a:extLst>
          </a:blip>
          <a:srcRect l="-94" t="2650" r="2790" b="2884"/>
          <a:stretch/>
        </p:blipFill>
        <p:spPr>
          <a:xfrm>
            <a:off x="285720" y="1000108"/>
            <a:ext cx="8534182" cy="5558120"/>
          </a:xfrm>
          <a:prstGeom prst="rect">
            <a:avLst/>
          </a:prstGeom>
          <a:effectLst>
            <a:softEdge rad="63500"/>
          </a:effectLst>
        </p:spPr>
      </p:pic>
      <p:sp>
        <p:nvSpPr>
          <p:cNvPr id="27650" name="Rectangle 2"/>
          <p:cNvSpPr>
            <a:spLocks noGrp="1" noChangeArrowheads="1"/>
          </p:cNvSpPr>
          <p:nvPr>
            <p:ph type="title"/>
          </p:nvPr>
        </p:nvSpPr>
        <p:spPr>
          <a:xfrm>
            <a:off x="1331640" y="188640"/>
            <a:ext cx="6512511" cy="792088"/>
          </a:xfrm>
        </p:spPr>
        <p:txBody>
          <a:bodyPr/>
          <a:lstStyle/>
          <a:p>
            <a:pPr algn="ctr"/>
            <a:r>
              <a:rPr lang="tr-TR" sz="2800" b="1" dirty="0">
                <a:solidFill>
                  <a:srgbClr val="FF0000"/>
                </a:solidFill>
                <a:effectLst/>
                <a:latin typeface="Century Gothic" pitchFamily="34" charset="0"/>
              </a:rPr>
              <a:t>BEP Nasıl Hazırlanır?</a:t>
            </a:r>
          </a:p>
        </p:txBody>
      </p:sp>
      <p:sp>
        <p:nvSpPr>
          <p:cNvPr id="4" name="3 Metin kutusu"/>
          <p:cNvSpPr txBox="1"/>
          <p:nvPr/>
        </p:nvSpPr>
        <p:spPr>
          <a:xfrm>
            <a:off x="357158" y="1071546"/>
            <a:ext cx="4786346" cy="1200329"/>
          </a:xfrm>
          <a:prstGeom prst="rect">
            <a:avLst/>
          </a:prstGeom>
          <a:noFill/>
        </p:spPr>
        <p:txBody>
          <a:bodyPr wrap="square" rtlCol="0">
            <a:spAutoFit/>
          </a:bodyPr>
          <a:lstStyle/>
          <a:p>
            <a:r>
              <a:rPr lang="tr-TR" b="1" dirty="0" smtClean="0">
                <a:solidFill>
                  <a:srgbClr val="C00000"/>
                </a:solidFill>
                <a:effectLst>
                  <a:outerShdw blurRad="38100" dist="38100" dir="2700000" algn="tl">
                    <a:srgbClr val="000000">
                      <a:alpha val="43137"/>
                    </a:srgbClr>
                  </a:outerShdw>
                </a:effectLst>
              </a:rPr>
              <a:t>RAM Özel EĞİTİM Değerlendirme Kurulunun hazırladığı Eğitim planında yer alan  yıllık amaçlar ve takip ettiği program temel alınarak U:D:A: / K.D.A belirlenir</a:t>
            </a:r>
            <a:endParaRPr lang="tr-TR"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1358212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Ekran Kırpma"/>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4151468" cy="6858000"/>
          </a:xfrm>
          <a:prstGeom prst="rect">
            <a:avLst/>
          </a:prstGeom>
          <a:effectLst>
            <a:softEdge rad="63500"/>
          </a:effectLst>
        </p:spPr>
      </p:pic>
      <p:pic>
        <p:nvPicPr>
          <p:cNvPr id="3" name="Resim 2" descr="Ekran Kırpma"/>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013044" y="0"/>
            <a:ext cx="5113719" cy="6858000"/>
          </a:xfrm>
          <a:prstGeom prst="rect">
            <a:avLst/>
          </a:prstGeom>
          <a:effectLst>
            <a:softEdge rad="63500"/>
          </a:effectLst>
        </p:spPr>
      </p:pic>
      <p:sp>
        <p:nvSpPr>
          <p:cNvPr id="5" name="Dikdörtgen 4"/>
          <p:cNvSpPr/>
          <p:nvPr/>
        </p:nvSpPr>
        <p:spPr>
          <a:xfrm>
            <a:off x="2267744" y="215642"/>
            <a:ext cx="3312368" cy="95410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2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Tutulması Gereken</a:t>
            </a:r>
          </a:p>
          <a:p>
            <a:pPr algn="ctr"/>
            <a:r>
              <a:rPr lang="tr-TR" sz="2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BEP Dosyası</a:t>
            </a:r>
            <a:endParaRPr lang="tr-TR" sz="2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 xmlns:p14="http://schemas.microsoft.com/office/powerpoint/2010/main" val="7174213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Ekran Kırpma"/>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3160"/>
            <a:ext cx="4283968" cy="6878538"/>
          </a:xfrm>
          <a:prstGeom prst="rect">
            <a:avLst/>
          </a:prstGeom>
          <a:effectLst>
            <a:softEdge rad="63500"/>
          </a:effectLst>
        </p:spPr>
      </p:pic>
      <p:pic>
        <p:nvPicPr>
          <p:cNvPr id="3" name="Resim 2" descr="Ekran Kırpma"/>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83968" y="-2622"/>
            <a:ext cx="4860032" cy="6858000"/>
          </a:xfrm>
          <a:prstGeom prst="rect">
            <a:avLst/>
          </a:prstGeom>
          <a:effectLst>
            <a:softEdge rad="63500"/>
          </a:effectLst>
        </p:spPr>
      </p:pic>
    </p:spTree>
    <p:extLst>
      <p:ext uri="{BB962C8B-B14F-4D97-AF65-F5344CB8AC3E}">
        <p14:creationId xmlns="" xmlns:p14="http://schemas.microsoft.com/office/powerpoint/2010/main" val="7174213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Ekran Kırpma"/>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3404" y="0"/>
            <a:ext cx="9144000" cy="6878053"/>
          </a:xfrm>
          <a:prstGeom prst="rect">
            <a:avLst/>
          </a:prstGeom>
          <a:effectLst>
            <a:softEdge rad="63500"/>
          </a:effectLst>
        </p:spPr>
      </p:pic>
    </p:spTree>
    <p:extLst>
      <p:ext uri="{BB962C8B-B14F-4D97-AF65-F5344CB8AC3E}">
        <p14:creationId xmlns="" xmlns:p14="http://schemas.microsoft.com/office/powerpoint/2010/main" val="7174213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Ekran Kırpma"/>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7999"/>
          </a:xfrm>
          <a:prstGeom prst="rect">
            <a:avLst/>
          </a:prstGeom>
          <a:effectLst>
            <a:softEdge rad="63500"/>
          </a:effectLst>
        </p:spPr>
      </p:pic>
    </p:spTree>
    <p:extLst>
      <p:ext uri="{BB962C8B-B14F-4D97-AF65-F5344CB8AC3E}">
        <p14:creationId xmlns="" xmlns:p14="http://schemas.microsoft.com/office/powerpoint/2010/main" val="8751370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Kırpma"/>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a:effectLst>
            <a:softEdge rad="63500"/>
          </a:effectLst>
        </p:spPr>
      </p:pic>
      <p:sp>
        <p:nvSpPr>
          <p:cNvPr id="5" name="Dikdörtgen 4"/>
          <p:cNvSpPr/>
          <p:nvPr/>
        </p:nvSpPr>
        <p:spPr>
          <a:xfrm>
            <a:off x="676676" y="2967335"/>
            <a:ext cx="7790658" cy="76944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MEVCUT DURUMU YAZILACAK</a:t>
            </a:r>
            <a:endParaRPr lang="tr-TR" sz="4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 xmlns:p14="http://schemas.microsoft.com/office/powerpoint/2010/main" val="42013180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Kırpma"/>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a:effectLst>
            <a:softEdge rad="63500"/>
          </a:effectLst>
        </p:spPr>
      </p:pic>
    </p:spTree>
    <p:extLst>
      <p:ext uri="{BB962C8B-B14F-4D97-AF65-F5344CB8AC3E}">
        <p14:creationId xmlns="" xmlns:p14="http://schemas.microsoft.com/office/powerpoint/2010/main" val="11727348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357166"/>
            <a:ext cx="7772400" cy="1143000"/>
          </a:xfrm>
        </p:spPr>
        <p:txBody>
          <a:bodyPr/>
          <a:lstStyle/>
          <a:p>
            <a:r>
              <a:rPr lang="tr-TR" sz="2800" dirty="0" smtClean="0">
                <a:solidFill>
                  <a:srgbClr val="C00000"/>
                </a:solidFill>
                <a:latin typeface="Comic Sans MS" pitchFamily="66" charset="0"/>
              </a:rPr>
              <a:t>KAYNAŞTIRMA EĞİTİMİ ALAN ÖĞRENCİNİN BAŞARI NASIL DEĞERLENDİRİLİR?</a:t>
            </a:r>
            <a:endParaRPr lang="tr-TR" sz="2800" dirty="0">
              <a:solidFill>
                <a:srgbClr val="C00000"/>
              </a:solidFill>
              <a:latin typeface="Comic Sans MS" pitchFamily="66" charset="0"/>
            </a:endParaRPr>
          </a:p>
        </p:txBody>
      </p:sp>
      <p:sp>
        <p:nvSpPr>
          <p:cNvPr id="3" name="2 İçerik Yer Tutucusu"/>
          <p:cNvSpPr>
            <a:spLocks noGrp="1"/>
          </p:cNvSpPr>
          <p:nvPr>
            <p:ph idx="1"/>
          </p:nvPr>
        </p:nvSpPr>
        <p:spPr>
          <a:xfrm>
            <a:off x="685800" y="1643050"/>
            <a:ext cx="7772400" cy="4452950"/>
          </a:xfrm>
        </p:spPr>
        <p:txBody>
          <a:bodyPr/>
          <a:lstStyle/>
          <a:p>
            <a:r>
              <a:rPr lang="tr-TR" sz="2800" dirty="0" smtClean="0">
                <a:latin typeface="Comic Sans MS" pitchFamily="66" charset="0"/>
              </a:rPr>
              <a:t>Öğrencilerin başarıları devam ettikleri okulun sınıf geçme ve sınavlarla ilgili hükümlerine göre değerlendirilir. </a:t>
            </a:r>
            <a:r>
              <a:rPr lang="tr-TR" sz="2800" b="1" dirty="0" smtClean="0">
                <a:solidFill>
                  <a:srgbClr val="00B050"/>
                </a:solidFill>
                <a:latin typeface="Comic Sans MS" pitchFamily="66" charset="0"/>
              </a:rPr>
              <a:t>Ancak, değerlendirilmelerinde öğrencilerin </a:t>
            </a:r>
            <a:r>
              <a:rPr lang="tr-TR" sz="2800" b="1" dirty="0" err="1" smtClean="0">
                <a:solidFill>
                  <a:srgbClr val="00B050"/>
                </a:solidFill>
                <a:latin typeface="Comic Sans MS" pitchFamily="66" charset="0"/>
              </a:rPr>
              <a:t>BEP’leri</a:t>
            </a:r>
            <a:r>
              <a:rPr lang="tr-TR" sz="2800" b="1" dirty="0" smtClean="0">
                <a:solidFill>
                  <a:srgbClr val="00B050"/>
                </a:solidFill>
                <a:latin typeface="Comic Sans MS" pitchFamily="66" charset="0"/>
              </a:rPr>
              <a:t> dikkate alınır. </a:t>
            </a:r>
            <a:r>
              <a:rPr lang="tr-TR" sz="2800" b="1" dirty="0" smtClean="0">
                <a:solidFill>
                  <a:srgbClr val="FF0000"/>
                </a:solidFill>
                <a:latin typeface="Comic Sans MS" pitchFamily="66" charset="0"/>
              </a:rPr>
              <a:t>(md 24)</a:t>
            </a:r>
          </a:p>
          <a:p>
            <a:pPr>
              <a:buNone/>
            </a:pPr>
            <a:endParaRPr lang="tr-TR" sz="2800" b="1" dirty="0" smtClean="0">
              <a:solidFill>
                <a:srgbClr val="FF0000"/>
              </a:solidFill>
              <a:latin typeface="Comic Sans MS" pitchFamily="66" charset="0"/>
            </a:endParaRPr>
          </a:p>
          <a:p>
            <a:r>
              <a:rPr lang="tr-TR" sz="2800" dirty="0" smtClean="0">
                <a:latin typeface="Comic Sans MS" pitchFamily="66" charset="0"/>
              </a:rPr>
              <a:t>Kaynaştırma yolu ile eğitimlerine devam eden öğrencilere, başarısızlıklarından dolayı </a:t>
            </a:r>
            <a:r>
              <a:rPr lang="tr-TR" sz="2800" b="1" dirty="0" smtClean="0">
                <a:solidFill>
                  <a:srgbClr val="00B050"/>
                </a:solidFill>
                <a:latin typeface="Comic Sans MS" pitchFamily="66" charset="0"/>
              </a:rPr>
              <a:t>sınıf tekrarı </a:t>
            </a:r>
            <a:r>
              <a:rPr lang="tr-TR" sz="2800" dirty="0" smtClean="0">
                <a:latin typeface="Comic Sans MS" pitchFamily="66" charset="0"/>
              </a:rPr>
              <a:t>yaptırılamaz.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571480"/>
            <a:ext cx="8572560" cy="5786478"/>
          </a:xfrm>
        </p:spPr>
        <p:txBody>
          <a:bodyPr/>
          <a:lstStyle/>
          <a:p>
            <a:endParaRPr lang="tr-TR" dirty="0" smtClean="0"/>
          </a:p>
          <a:p>
            <a:pPr algn="ctr"/>
            <a:r>
              <a:rPr lang="tr-TR" dirty="0" smtClean="0"/>
              <a:t>Öğrencilerin başarılarının değerlendirmesinde kullanılacak yöntem, teknik, ölçme araçları ve</a:t>
            </a:r>
          </a:p>
          <a:p>
            <a:pPr algn="ctr">
              <a:buNone/>
            </a:pPr>
            <a:r>
              <a:rPr lang="tr-TR" dirty="0" smtClean="0"/>
              <a:t>   değerlendirme süresi,  değerlendirme zamanı, değerlendirme aralıkları, değerlendirmeden sorumlu kişiler ve değerlendirmenin yapılacağı ortam BEP geliştirme biriminin görüş ve önerileri doğrultusunda belirlenecektir.</a:t>
            </a:r>
            <a:endParaRPr lang="tr-T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b="1" dirty="0" smtClean="0">
                <a:solidFill>
                  <a:srgbClr val="C00000"/>
                </a:solidFill>
                <a:latin typeface="Times New Roman" pitchFamily="18" charset="0"/>
                <a:cs typeface="Times New Roman" pitchFamily="18" charset="0"/>
              </a:rPr>
              <a:t>Yazma güçlüğü olan öğrenciler ve özel öğrenme güçlüğü olan öğrencilerin</a:t>
            </a:r>
            <a:r>
              <a:rPr lang="tr-TR" b="1" dirty="0" smtClean="0"/>
              <a:t/>
            </a:r>
            <a:br>
              <a:rPr lang="tr-TR" b="1" dirty="0" smtClean="0"/>
            </a:br>
            <a:endParaRPr lang="tr-TR" dirty="0"/>
          </a:p>
        </p:txBody>
      </p:sp>
      <p:sp>
        <p:nvSpPr>
          <p:cNvPr id="3" name="2 İçerik Yer Tutucusu"/>
          <p:cNvSpPr>
            <a:spLocks noGrp="1"/>
          </p:cNvSpPr>
          <p:nvPr>
            <p:ph idx="1"/>
          </p:nvPr>
        </p:nvSpPr>
        <p:spPr>
          <a:xfrm>
            <a:off x="500034" y="1500174"/>
            <a:ext cx="8143932" cy="4595826"/>
          </a:xfrm>
        </p:spPr>
        <p:txBody>
          <a:bodyPr/>
          <a:lstStyle/>
          <a:p>
            <a:pPr>
              <a:buNone/>
            </a:pPr>
            <a:r>
              <a:rPr lang="tr-TR" dirty="0" smtClean="0"/>
              <a:t>	</a:t>
            </a:r>
          </a:p>
          <a:p>
            <a:pPr>
              <a:buNone/>
            </a:pPr>
            <a:r>
              <a:rPr lang="tr-TR" dirty="0" smtClean="0"/>
              <a:t>	</a:t>
            </a:r>
            <a:r>
              <a:rPr lang="tr-TR" dirty="0" smtClean="0">
                <a:latin typeface="Times New Roman" pitchFamily="18" charset="0"/>
                <a:cs typeface="Times New Roman" pitchFamily="18" charset="0"/>
              </a:rPr>
              <a:t>değerlendirilmesi </a:t>
            </a:r>
            <a:r>
              <a:rPr lang="tr-TR" b="1" dirty="0" smtClean="0">
                <a:latin typeface="Times New Roman" pitchFamily="18" charset="0"/>
                <a:cs typeface="Times New Roman" pitchFamily="18" charset="0"/>
              </a:rPr>
              <a:t>sözlü, </a:t>
            </a:r>
            <a:r>
              <a:rPr lang="tr-TR" dirty="0" smtClean="0">
                <a:latin typeface="Times New Roman" pitchFamily="18" charset="0"/>
                <a:cs typeface="Times New Roman" pitchFamily="18" charset="0"/>
              </a:rPr>
              <a:t>sözlü ifadede güçlük yaşayan öğrencilerin değerlendirilmesi ise </a:t>
            </a:r>
            <a:r>
              <a:rPr lang="tr-TR" b="1" dirty="0" smtClean="0">
                <a:latin typeface="Times New Roman" pitchFamily="18" charset="0"/>
                <a:cs typeface="Times New Roman" pitchFamily="18" charset="0"/>
              </a:rPr>
              <a:t>yazılı olarak </a:t>
            </a:r>
            <a:r>
              <a:rPr lang="tr-TR" dirty="0" smtClean="0">
                <a:latin typeface="Times New Roman" pitchFamily="18" charset="0"/>
                <a:cs typeface="Times New Roman" pitchFamily="18" charset="0"/>
              </a:rPr>
              <a:t>yapılacaktır. Yazılı ve sözlü ifade etme becerilerinde yetersizliği olan bireyler ise </a:t>
            </a:r>
            <a:r>
              <a:rPr lang="tr-TR" b="1" dirty="0" smtClean="0">
                <a:latin typeface="Times New Roman" pitchFamily="18" charset="0"/>
                <a:cs typeface="Times New Roman" pitchFamily="18" charset="0"/>
              </a:rPr>
              <a:t>davranışlarının gözlemlenmesi yoluyla değerlendirilecektir.</a:t>
            </a:r>
            <a:endParaRPr lang="tr-TR" dirty="0">
              <a:latin typeface="Times New Roman" pitchFamily="18" charset="0"/>
              <a:cs typeface="Times New Roman" pitchFamily="18" charset="0"/>
            </a:endParaRPr>
          </a:p>
        </p:txBody>
      </p:sp>
      <p:sp>
        <p:nvSpPr>
          <p:cNvPr id="4" name="3 Dikdörtgen"/>
          <p:cNvSpPr/>
          <p:nvPr/>
        </p:nvSpPr>
        <p:spPr>
          <a:xfrm>
            <a:off x="2071670" y="5643578"/>
            <a:ext cx="5143536" cy="923330"/>
          </a:xfrm>
          <a:prstGeom prst="rect">
            <a:avLst/>
          </a:prstGeom>
        </p:spPr>
        <p:txBody>
          <a:bodyPr wrap="square">
            <a:spAutoFit/>
          </a:bodyPr>
          <a:lstStyle/>
          <a:p>
            <a:pPr algn="ctr"/>
            <a:r>
              <a:rPr lang="tr-TR" b="1" dirty="0" smtClean="0"/>
              <a:t>Özel Eğitim Hizmetleri Yönetmeliği Madde 24</a:t>
            </a:r>
          </a:p>
          <a:p>
            <a:pPr algn="ctr"/>
            <a:r>
              <a:rPr lang="tr-TR" b="1" dirty="0" smtClean="0"/>
              <a:t>GENELGE NO : 2008 / 60</a:t>
            </a:r>
          </a:p>
          <a:p>
            <a:pPr algn="ctr"/>
            <a:r>
              <a:rPr lang="tr-TR" dirty="0" smtClean="0"/>
              <a:t> Kaynaştırma Yoluyla Eğitim Uygulamaları </a:t>
            </a: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428604"/>
            <a:ext cx="8215370" cy="6215106"/>
          </a:xfrm>
        </p:spPr>
        <p:txBody>
          <a:bodyPr/>
          <a:lstStyle/>
          <a:p>
            <a:pPr algn="ctr">
              <a:buNone/>
            </a:pPr>
            <a:r>
              <a:rPr lang="tr-TR" sz="2400" dirty="0" smtClean="0">
                <a:latin typeface="Comic Sans MS" pitchFamily="66" charset="0"/>
              </a:rPr>
              <a:t>	</a:t>
            </a:r>
            <a:r>
              <a:rPr lang="tr-TR" sz="2400" dirty="0" smtClean="0">
                <a:solidFill>
                  <a:srgbClr val="AC041C"/>
                </a:solidFill>
                <a:latin typeface="Times New Roman" pitchFamily="18" charset="0"/>
                <a:cs typeface="Times New Roman" pitchFamily="18" charset="0"/>
              </a:rPr>
              <a:t>Çeşitli </a:t>
            </a:r>
            <a:r>
              <a:rPr lang="tr-TR" sz="2400" dirty="0">
                <a:solidFill>
                  <a:srgbClr val="AC041C"/>
                </a:solidFill>
                <a:latin typeface="Times New Roman" pitchFamily="18" charset="0"/>
                <a:cs typeface="Times New Roman" pitchFamily="18" charset="0"/>
              </a:rPr>
              <a:t>nedenlerle bireysel ve gelişim özellikleri ile eğitim yeterlilikleri açısından akranlarından beklenilen düzeyden anlamlı farklılık gösteren </a:t>
            </a:r>
            <a:r>
              <a:rPr lang="tr-TR" sz="2400" dirty="0" smtClean="0">
                <a:solidFill>
                  <a:srgbClr val="AC041C"/>
                </a:solidFill>
                <a:latin typeface="Times New Roman" pitchFamily="18" charset="0"/>
                <a:cs typeface="Times New Roman" pitchFamily="18" charset="0"/>
              </a:rPr>
              <a:t>bireyler..</a:t>
            </a:r>
          </a:p>
        </p:txBody>
      </p:sp>
      <p:graphicFrame>
        <p:nvGraphicFramePr>
          <p:cNvPr id="7" name="3 İçerik Yer Tutucusu"/>
          <p:cNvGraphicFramePr>
            <a:graphicFrameLocks/>
          </p:cNvGraphicFramePr>
          <p:nvPr/>
        </p:nvGraphicFramePr>
        <p:xfrm>
          <a:off x="1643042" y="2214554"/>
          <a:ext cx="5893256" cy="4643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00042"/>
            <a:ext cx="7772400" cy="1071570"/>
          </a:xfrm>
        </p:spPr>
        <p:txBody>
          <a:bodyPr/>
          <a:lstStyle/>
          <a:p>
            <a:r>
              <a:rPr lang="tr-TR" b="1" dirty="0" smtClean="0"/>
              <a:t>sınavlar</a:t>
            </a:r>
            <a:endParaRPr lang="tr-TR" dirty="0"/>
          </a:p>
        </p:txBody>
      </p:sp>
      <p:sp>
        <p:nvSpPr>
          <p:cNvPr id="3" name="2 İçerik Yer Tutucusu"/>
          <p:cNvSpPr>
            <a:spLocks noGrp="1"/>
          </p:cNvSpPr>
          <p:nvPr>
            <p:ph idx="1"/>
          </p:nvPr>
        </p:nvSpPr>
        <p:spPr>
          <a:xfrm>
            <a:off x="500034" y="1500174"/>
            <a:ext cx="8143932" cy="3929090"/>
          </a:xfrm>
        </p:spPr>
        <p:txBody>
          <a:bodyPr/>
          <a:lstStyle/>
          <a:p>
            <a:pPr>
              <a:buNone/>
            </a:pPr>
            <a:r>
              <a:rPr lang="tr-TR" dirty="0" smtClean="0"/>
              <a:t>	</a:t>
            </a:r>
          </a:p>
          <a:p>
            <a:pPr>
              <a:buNone/>
            </a:pPr>
            <a:r>
              <a:rPr lang="tr-TR" dirty="0" smtClean="0"/>
              <a:t>	</a:t>
            </a:r>
            <a:r>
              <a:rPr lang="tr-TR" dirty="0" smtClean="0">
                <a:latin typeface="Times New Roman" pitchFamily="18" charset="0"/>
                <a:cs typeface="Times New Roman" pitchFamily="18" charset="0"/>
              </a:rPr>
              <a:t>Yazılı sınavlar öğrencilerin yetersizlik türüne, eğitim performanslarına ve gelişim</a:t>
            </a:r>
          </a:p>
          <a:p>
            <a:pPr>
              <a:buNone/>
            </a:pPr>
            <a:r>
              <a:rPr lang="tr-TR" dirty="0" smtClean="0">
                <a:latin typeface="Times New Roman" pitchFamily="18" charset="0"/>
                <a:cs typeface="Times New Roman" pitchFamily="18" charset="0"/>
              </a:rPr>
              <a:t>	özelliklerine göre çeşitlendirilecek, sınavlar kısa cevaplı ve az sorulu olarak düzenlenecektir.</a:t>
            </a:r>
            <a:endParaRPr lang="tr-TR" dirty="0">
              <a:latin typeface="Times New Roman" pitchFamily="18" charset="0"/>
              <a:cs typeface="Times New Roman" pitchFamily="18" charset="0"/>
            </a:endParaRPr>
          </a:p>
        </p:txBody>
      </p:sp>
      <p:sp>
        <p:nvSpPr>
          <p:cNvPr id="6" name="5 Dikdörtgen"/>
          <p:cNvSpPr/>
          <p:nvPr/>
        </p:nvSpPr>
        <p:spPr>
          <a:xfrm>
            <a:off x="2071670" y="5643578"/>
            <a:ext cx="5143536" cy="923330"/>
          </a:xfrm>
          <a:prstGeom prst="rect">
            <a:avLst/>
          </a:prstGeom>
        </p:spPr>
        <p:txBody>
          <a:bodyPr wrap="square">
            <a:spAutoFit/>
          </a:bodyPr>
          <a:lstStyle/>
          <a:p>
            <a:pPr algn="ctr"/>
            <a:r>
              <a:rPr lang="tr-TR" b="1" dirty="0" smtClean="0"/>
              <a:t>Özel Eğitim Hizmetleri Yönetmeliği Madde 24</a:t>
            </a:r>
          </a:p>
          <a:p>
            <a:pPr algn="ctr"/>
            <a:r>
              <a:rPr lang="tr-TR" b="1" dirty="0" smtClean="0"/>
              <a:t>GENELGE NO : 2008 / 60</a:t>
            </a:r>
          </a:p>
          <a:p>
            <a:pPr algn="ctr"/>
            <a:r>
              <a:rPr lang="tr-TR" dirty="0" smtClean="0"/>
              <a:t> Kaynaştırma Yoluyla Eğitim Uygulamaları </a:t>
            </a:r>
            <a:endParaRPr lang="tr-T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sınavlar</a:t>
            </a:r>
            <a:endParaRPr lang="tr-TR" dirty="0"/>
          </a:p>
        </p:txBody>
      </p:sp>
      <p:sp>
        <p:nvSpPr>
          <p:cNvPr id="3" name="2 İçerik Yer Tutucusu"/>
          <p:cNvSpPr>
            <a:spLocks noGrp="1"/>
          </p:cNvSpPr>
          <p:nvPr>
            <p:ph idx="1"/>
          </p:nvPr>
        </p:nvSpPr>
        <p:spPr>
          <a:xfrm>
            <a:off x="685800" y="1981200"/>
            <a:ext cx="7772400" cy="3662378"/>
          </a:xfrm>
        </p:spPr>
        <p:txBody>
          <a:bodyPr/>
          <a:lstStyle/>
          <a:p>
            <a:r>
              <a:rPr lang="tr-TR" dirty="0" smtClean="0"/>
              <a:t>Öğrenciler, yetersizliklerinden kaynaklanan güçlüklerini gidermek amacıyla sınavlarda uygun araç-gereç, cihaz ve yöntemlerden yararlandırılacaktır. İhtiyacı olan bireyler için yazılı sınavlarda refakat etmek üzere bir öğretmen görevlendirilecektir.</a:t>
            </a:r>
            <a:endParaRPr lang="tr-TR" dirty="0"/>
          </a:p>
        </p:txBody>
      </p:sp>
      <p:sp>
        <p:nvSpPr>
          <p:cNvPr id="5" name="4 Dikdörtgen"/>
          <p:cNvSpPr/>
          <p:nvPr/>
        </p:nvSpPr>
        <p:spPr>
          <a:xfrm>
            <a:off x="2071670" y="5643578"/>
            <a:ext cx="5143536" cy="923330"/>
          </a:xfrm>
          <a:prstGeom prst="rect">
            <a:avLst/>
          </a:prstGeom>
        </p:spPr>
        <p:txBody>
          <a:bodyPr wrap="square">
            <a:spAutoFit/>
          </a:bodyPr>
          <a:lstStyle/>
          <a:p>
            <a:pPr algn="ctr"/>
            <a:r>
              <a:rPr lang="tr-TR" b="1" dirty="0" smtClean="0"/>
              <a:t>Özel Eğitim Hizmetleri Yönetmeliği Madde 24</a:t>
            </a:r>
          </a:p>
          <a:p>
            <a:pPr algn="ctr"/>
            <a:r>
              <a:rPr lang="tr-TR" b="1" dirty="0" smtClean="0"/>
              <a:t>GENELGE NO : 2008 / 60</a:t>
            </a:r>
          </a:p>
          <a:p>
            <a:pPr algn="ctr"/>
            <a:r>
              <a:rPr lang="tr-TR" dirty="0" smtClean="0"/>
              <a:t> Kaynaştırma Yoluyla Eğitim Uygulamaları </a:t>
            </a:r>
            <a:endParaRPr lang="tr-T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Görme yetersizliği</a:t>
            </a:r>
            <a:endParaRPr lang="tr-TR" dirty="0"/>
          </a:p>
        </p:txBody>
      </p:sp>
      <p:sp>
        <p:nvSpPr>
          <p:cNvPr id="3" name="2 İçerik Yer Tutucusu"/>
          <p:cNvSpPr>
            <a:spLocks noGrp="1"/>
          </p:cNvSpPr>
          <p:nvPr>
            <p:ph idx="1"/>
          </p:nvPr>
        </p:nvSpPr>
        <p:spPr>
          <a:xfrm>
            <a:off x="685800" y="1981200"/>
            <a:ext cx="7886728" cy="4019568"/>
          </a:xfrm>
        </p:spPr>
        <p:txBody>
          <a:bodyPr/>
          <a:lstStyle/>
          <a:p>
            <a:r>
              <a:rPr lang="tr-TR" b="1" dirty="0" smtClean="0">
                <a:latin typeface="Times New Roman" pitchFamily="18" charset="0"/>
                <a:cs typeface="Times New Roman" pitchFamily="18" charset="0"/>
              </a:rPr>
              <a:t>Görme yetersizliği olan öğrencilerin yazılı sınavlarda Braille (Kabartma) yazı olarak verdiği </a:t>
            </a:r>
            <a:r>
              <a:rPr lang="tr-TR" dirty="0" smtClean="0">
                <a:latin typeface="Times New Roman" pitchFamily="18" charset="0"/>
                <a:cs typeface="Times New Roman" pitchFamily="18" charset="0"/>
              </a:rPr>
              <a:t>cevaplar sınavdan hemen sonra öğretmenin öğrenciye okutmasıyla değerlendirilecektir. Bu öğrenciler,çizimli ve şekilli sorulardan muaf tutulacak, az gören öğrenciler için sınav soruları kalın ve büyük puntolu hazırlanacaktır.</a:t>
            </a:r>
            <a:endParaRPr lang="tr-TR" dirty="0">
              <a:latin typeface="Times New Roman" pitchFamily="18" charset="0"/>
              <a:cs typeface="Times New Roman" pitchFamily="18" charset="0"/>
            </a:endParaRPr>
          </a:p>
        </p:txBody>
      </p:sp>
      <p:sp>
        <p:nvSpPr>
          <p:cNvPr id="6" name="5 Dikdörtgen"/>
          <p:cNvSpPr/>
          <p:nvPr/>
        </p:nvSpPr>
        <p:spPr>
          <a:xfrm>
            <a:off x="2071670" y="5934670"/>
            <a:ext cx="5143536" cy="923330"/>
          </a:xfrm>
          <a:prstGeom prst="rect">
            <a:avLst/>
          </a:prstGeom>
        </p:spPr>
        <p:txBody>
          <a:bodyPr wrap="square">
            <a:spAutoFit/>
          </a:bodyPr>
          <a:lstStyle/>
          <a:p>
            <a:pPr algn="ctr"/>
            <a:r>
              <a:rPr lang="tr-TR" b="1" dirty="0" smtClean="0"/>
              <a:t>Özel Eğitim Hizmetleri Yönetmeliği Madde 24</a:t>
            </a:r>
          </a:p>
          <a:p>
            <a:pPr algn="ctr"/>
            <a:r>
              <a:rPr lang="tr-TR" b="1" dirty="0" smtClean="0"/>
              <a:t>GENELGE NO : 2008 / 60</a:t>
            </a:r>
          </a:p>
          <a:p>
            <a:pPr algn="ctr"/>
            <a:r>
              <a:rPr lang="tr-TR" dirty="0" smtClean="0"/>
              <a:t> Kaynaştırma Yoluyla Eğitim Uygulamaları </a:t>
            </a:r>
            <a:endParaRPr lang="tr-T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İşitme yetersizliği / HDZY</a:t>
            </a:r>
            <a:endParaRPr lang="tr-TR" dirty="0"/>
          </a:p>
        </p:txBody>
      </p:sp>
      <p:sp>
        <p:nvSpPr>
          <p:cNvPr id="3" name="2 İçerik Yer Tutucusu"/>
          <p:cNvSpPr>
            <a:spLocks noGrp="1"/>
          </p:cNvSpPr>
          <p:nvPr>
            <p:ph idx="1"/>
          </p:nvPr>
        </p:nvSpPr>
        <p:spPr/>
        <p:txBody>
          <a:bodyPr/>
          <a:lstStyle/>
          <a:p>
            <a:r>
              <a:rPr lang="tr-TR" b="1" dirty="0" smtClean="0">
                <a:latin typeface="Times New Roman" pitchFamily="18" charset="0"/>
                <a:cs typeface="Times New Roman" pitchFamily="18" charset="0"/>
              </a:rPr>
              <a:t>İşitme yetersizliği olan öğrenciler ilköğretim ve ortaöğretimde, istekleri doğrultusunda </a:t>
            </a:r>
            <a:r>
              <a:rPr lang="tr-TR" dirty="0" smtClean="0">
                <a:latin typeface="Times New Roman" pitchFamily="18" charset="0"/>
                <a:cs typeface="Times New Roman" pitchFamily="18" charset="0"/>
              </a:rPr>
              <a:t>yabancı dil programlarındaki bazı bilgi ve becerilerin öğretiminden veya dersin tamamından muaf tutulacaktır.</a:t>
            </a:r>
            <a:endParaRPr lang="tr-TR" dirty="0">
              <a:latin typeface="Times New Roman" pitchFamily="18" charset="0"/>
              <a:cs typeface="Times New Roman" pitchFamily="18" charset="0"/>
            </a:endParaRPr>
          </a:p>
        </p:txBody>
      </p:sp>
      <p:sp>
        <p:nvSpPr>
          <p:cNvPr id="5" name="4 Dikdörtgen"/>
          <p:cNvSpPr/>
          <p:nvPr/>
        </p:nvSpPr>
        <p:spPr>
          <a:xfrm>
            <a:off x="2071670" y="5643578"/>
            <a:ext cx="5143536" cy="923330"/>
          </a:xfrm>
          <a:prstGeom prst="rect">
            <a:avLst/>
          </a:prstGeom>
        </p:spPr>
        <p:txBody>
          <a:bodyPr wrap="square">
            <a:spAutoFit/>
          </a:bodyPr>
          <a:lstStyle/>
          <a:p>
            <a:pPr algn="ctr"/>
            <a:r>
              <a:rPr lang="tr-TR" b="1" dirty="0" smtClean="0"/>
              <a:t>Özel Eğitim Hizmetleri Yönetmeliği Madde 24</a:t>
            </a:r>
          </a:p>
          <a:p>
            <a:pPr algn="ctr"/>
            <a:r>
              <a:rPr lang="tr-TR" b="1" dirty="0" smtClean="0"/>
              <a:t>GENELGE NO : 2008 / 60</a:t>
            </a:r>
          </a:p>
          <a:p>
            <a:pPr algn="ctr"/>
            <a:r>
              <a:rPr lang="tr-TR" dirty="0" smtClean="0"/>
              <a:t> Kaynaştırma Yoluyla Eğitim Uygulamaları </a:t>
            </a:r>
            <a:endParaRPr lang="tr-T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HDZY</a:t>
            </a:r>
            <a:endParaRPr lang="tr-TR" dirty="0"/>
          </a:p>
        </p:txBody>
      </p:sp>
      <p:sp>
        <p:nvSpPr>
          <p:cNvPr id="3" name="2 İçerik Yer Tutucusu"/>
          <p:cNvSpPr>
            <a:spLocks noGrp="1"/>
          </p:cNvSpPr>
          <p:nvPr>
            <p:ph idx="1"/>
          </p:nvPr>
        </p:nvSpPr>
        <p:spPr/>
        <p:txBody>
          <a:bodyPr/>
          <a:lstStyle/>
          <a:p>
            <a:endParaRPr lang="tr-TR" b="1" dirty="0" smtClean="0"/>
          </a:p>
          <a:p>
            <a:r>
              <a:rPr lang="tr-TR" b="1" dirty="0" smtClean="0">
                <a:latin typeface="Times New Roman" pitchFamily="18" charset="0"/>
                <a:cs typeface="Times New Roman" pitchFamily="18" charset="0"/>
              </a:rPr>
              <a:t>Zihinsel yetersizliği olan öğrenciler; dikkat, bellekte tutma ve hatırlama güçlükleri dikkate </a:t>
            </a:r>
            <a:r>
              <a:rPr lang="tr-TR" dirty="0" smtClean="0">
                <a:latin typeface="Times New Roman" pitchFamily="18" charset="0"/>
                <a:cs typeface="Times New Roman" pitchFamily="18" charset="0"/>
              </a:rPr>
              <a:t>alınarak daha sık aralıklarla değerlendirilecektir</a:t>
            </a:r>
            <a:r>
              <a:rPr lang="tr-TR" dirty="0" smtClean="0"/>
              <a:t>.</a:t>
            </a:r>
            <a:endParaRPr lang="tr-TR" dirty="0"/>
          </a:p>
        </p:txBody>
      </p:sp>
      <p:sp>
        <p:nvSpPr>
          <p:cNvPr id="5" name="4 Dikdörtgen"/>
          <p:cNvSpPr/>
          <p:nvPr/>
        </p:nvSpPr>
        <p:spPr>
          <a:xfrm>
            <a:off x="2071670" y="5643578"/>
            <a:ext cx="5143536" cy="923330"/>
          </a:xfrm>
          <a:prstGeom prst="rect">
            <a:avLst/>
          </a:prstGeom>
        </p:spPr>
        <p:txBody>
          <a:bodyPr wrap="square">
            <a:spAutoFit/>
          </a:bodyPr>
          <a:lstStyle/>
          <a:p>
            <a:pPr algn="ctr"/>
            <a:r>
              <a:rPr lang="tr-TR" b="1" dirty="0" smtClean="0"/>
              <a:t>Özel Eğitim Hizmetleri Yönetmeliği Madde 24</a:t>
            </a:r>
          </a:p>
          <a:p>
            <a:pPr algn="ctr"/>
            <a:r>
              <a:rPr lang="tr-TR" b="1" dirty="0" smtClean="0"/>
              <a:t>GENELGE NO : 2008 / 60</a:t>
            </a:r>
          </a:p>
          <a:p>
            <a:pPr algn="ctr"/>
            <a:r>
              <a:rPr lang="tr-TR" dirty="0" smtClean="0"/>
              <a:t> Kaynaştırma Yoluyla Eğitim Uygulamaları </a:t>
            </a:r>
            <a:endParaRPr lang="tr-T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DEBH</a:t>
            </a:r>
            <a:endParaRPr lang="tr-TR" dirty="0"/>
          </a:p>
        </p:txBody>
      </p:sp>
      <p:sp>
        <p:nvSpPr>
          <p:cNvPr id="3" name="2 İçerik Yer Tutucusu"/>
          <p:cNvSpPr>
            <a:spLocks noGrp="1"/>
          </p:cNvSpPr>
          <p:nvPr>
            <p:ph idx="1"/>
          </p:nvPr>
        </p:nvSpPr>
        <p:spPr/>
        <p:txBody>
          <a:bodyPr/>
          <a:lstStyle/>
          <a:p>
            <a:r>
              <a:rPr lang="tr-TR" b="1" dirty="0" smtClean="0">
                <a:latin typeface="Times New Roman" pitchFamily="18" charset="0"/>
                <a:cs typeface="Times New Roman" pitchFamily="18" charset="0"/>
              </a:rPr>
              <a:t>Dikkat eksikliği ve </a:t>
            </a:r>
            <a:r>
              <a:rPr lang="tr-TR" b="1" dirty="0" err="1" smtClean="0">
                <a:latin typeface="Times New Roman" pitchFamily="18" charset="0"/>
                <a:cs typeface="Times New Roman" pitchFamily="18" charset="0"/>
              </a:rPr>
              <a:t>hiperaktivite</a:t>
            </a:r>
            <a:r>
              <a:rPr lang="tr-TR" b="1" dirty="0" smtClean="0">
                <a:latin typeface="Times New Roman" pitchFamily="18" charset="0"/>
                <a:cs typeface="Times New Roman" pitchFamily="18" charset="0"/>
              </a:rPr>
              <a:t> bozukluğu olan öğrencilerin değerlendirilmesi, bu </a:t>
            </a:r>
            <a:r>
              <a:rPr lang="tr-TR" dirty="0" smtClean="0">
                <a:latin typeface="Times New Roman" pitchFamily="18" charset="0"/>
                <a:cs typeface="Times New Roman" pitchFamily="18" charset="0"/>
              </a:rPr>
              <a:t>öğrencilerin özellikleri dikkate alınarak daha sık aralıklarla ve kısa süreli sınavlarla yapılacaktır.</a:t>
            </a:r>
            <a:endParaRPr lang="tr-TR" dirty="0">
              <a:latin typeface="Times New Roman" pitchFamily="18" charset="0"/>
              <a:cs typeface="Times New Roman" pitchFamily="18" charset="0"/>
            </a:endParaRPr>
          </a:p>
        </p:txBody>
      </p:sp>
      <p:sp>
        <p:nvSpPr>
          <p:cNvPr id="5" name="4 Dikdörtgen"/>
          <p:cNvSpPr/>
          <p:nvPr/>
        </p:nvSpPr>
        <p:spPr>
          <a:xfrm>
            <a:off x="2071670" y="5643578"/>
            <a:ext cx="5143536" cy="923330"/>
          </a:xfrm>
          <a:prstGeom prst="rect">
            <a:avLst/>
          </a:prstGeom>
        </p:spPr>
        <p:txBody>
          <a:bodyPr wrap="square">
            <a:spAutoFit/>
          </a:bodyPr>
          <a:lstStyle/>
          <a:p>
            <a:pPr algn="ctr"/>
            <a:r>
              <a:rPr lang="tr-TR" b="1" dirty="0" smtClean="0"/>
              <a:t>Özel Eğitim Hizmetleri Yönetmeliği Madde 24</a:t>
            </a:r>
          </a:p>
          <a:p>
            <a:pPr algn="ctr"/>
            <a:r>
              <a:rPr lang="tr-TR" b="1" dirty="0" smtClean="0"/>
              <a:t>GENELGE NO : 2008 / 60</a:t>
            </a:r>
          </a:p>
          <a:p>
            <a:pPr algn="ctr"/>
            <a:r>
              <a:rPr lang="tr-TR" dirty="0" smtClean="0"/>
              <a:t> Kaynaştırma Yoluyla Eğitim Uygulamaları </a:t>
            </a:r>
            <a:endParaRPr lang="tr-T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Motor becerilerde yetersizlik</a:t>
            </a:r>
            <a:endParaRPr lang="tr-TR" dirty="0"/>
          </a:p>
        </p:txBody>
      </p:sp>
      <p:sp>
        <p:nvSpPr>
          <p:cNvPr id="3" name="2 İçerik Yer Tutucusu"/>
          <p:cNvSpPr>
            <a:spLocks noGrp="1"/>
          </p:cNvSpPr>
          <p:nvPr>
            <p:ph idx="1"/>
          </p:nvPr>
        </p:nvSpPr>
        <p:spPr/>
        <p:txBody>
          <a:bodyPr/>
          <a:lstStyle/>
          <a:p>
            <a:endParaRPr lang="tr-TR" b="1" dirty="0" smtClean="0">
              <a:latin typeface="Times New Roman" pitchFamily="18" charset="0"/>
              <a:cs typeface="Times New Roman" pitchFamily="18" charset="0"/>
            </a:endParaRPr>
          </a:p>
          <a:p>
            <a:r>
              <a:rPr lang="tr-TR" b="1" dirty="0" smtClean="0">
                <a:latin typeface="Times New Roman" pitchFamily="18" charset="0"/>
                <a:cs typeface="Times New Roman" pitchFamily="18" charset="0"/>
              </a:rPr>
              <a:t>Kas ve sinir sistemi bozukluklarına bağlı motor becerilerde yetersizliği olan öğrenciler </a:t>
            </a:r>
            <a:r>
              <a:rPr lang="tr-TR" dirty="0" smtClean="0">
                <a:latin typeface="Times New Roman" pitchFamily="18" charset="0"/>
                <a:cs typeface="Times New Roman" pitchFamily="18" charset="0"/>
              </a:rPr>
              <a:t>motor beceri gerektiren derslerin uygulamalı bölümlerinden istekleri doğrultusunda muaf tutulacaktır.</a:t>
            </a:r>
            <a:endParaRPr lang="tr-TR" dirty="0">
              <a:latin typeface="Times New Roman" pitchFamily="18" charset="0"/>
              <a:cs typeface="Times New Roman" pitchFamily="18" charset="0"/>
            </a:endParaRPr>
          </a:p>
        </p:txBody>
      </p:sp>
      <p:sp>
        <p:nvSpPr>
          <p:cNvPr id="5" name="4 Dikdörtgen"/>
          <p:cNvSpPr/>
          <p:nvPr/>
        </p:nvSpPr>
        <p:spPr>
          <a:xfrm>
            <a:off x="2071670" y="5643578"/>
            <a:ext cx="5143536" cy="923330"/>
          </a:xfrm>
          <a:prstGeom prst="rect">
            <a:avLst/>
          </a:prstGeom>
        </p:spPr>
        <p:txBody>
          <a:bodyPr wrap="square">
            <a:spAutoFit/>
          </a:bodyPr>
          <a:lstStyle/>
          <a:p>
            <a:pPr algn="ctr"/>
            <a:r>
              <a:rPr lang="tr-TR" b="1" dirty="0" smtClean="0"/>
              <a:t>Özel Eğitim Hizmetleri Yönetmeliği Madde 24</a:t>
            </a:r>
          </a:p>
          <a:p>
            <a:pPr algn="ctr"/>
            <a:r>
              <a:rPr lang="tr-TR" b="1" dirty="0" smtClean="0"/>
              <a:t>GENELGE NO : 2008 / 60</a:t>
            </a:r>
          </a:p>
          <a:p>
            <a:pPr algn="ctr"/>
            <a:r>
              <a:rPr lang="tr-TR" dirty="0" smtClean="0"/>
              <a:t> Kaynaştırma Yoluyla Eğitim Uygulamaları </a:t>
            </a:r>
            <a:endParaRPr lang="tr-T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357166"/>
            <a:ext cx="7772400" cy="1000132"/>
          </a:xfrm>
        </p:spPr>
        <p:txBody>
          <a:bodyPr/>
          <a:lstStyle/>
          <a:p>
            <a:r>
              <a:rPr lang="tr-TR" dirty="0" smtClean="0"/>
              <a:t>Okuma-yazma çalışmaları</a:t>
            </a:r>
            <a:endParaRPr lang="tr-TR" dirty="0"/>
          </a:p>
        </p:txBody>
      </p:sp>
      <p:sp>
        <p:nvSpPr>
          <p:cNvPr id="3" name="2 İçerik Yer Tutucusu"/>
          <p:cNvSpPr>
            <a:spLocks noGrp="1"/>
          </p:cNvSpPr>
          <p:nvPr>
            <p:ph idx="1"/>
          </p:nvPr>
        </p:nvSpPr>
        <p:spPr>
          <a:xfrm>
            <a:off x="685800" y="1571612"/>
            <a:ext cx="7772400" cy="4524388"/>
          </a:xfrm>
        </p:spPr>
        <p:txBody>
          <a:bodyPr/>
          <a:lstStyle/>
          <a:p>
            <a:r>
              <a:rPr lang="tr-TR" sz="2800" dirty="0" smtClean="0">
                <a:latin typeface="Times New Roman" pitchFamily="18" charset="0"/>
                <a:cs typeface="Times New Roman" pitchFamily="18" charset="0"/>
              </a:rPr>
              <a:t>Kaynaştırma yoluyla eğitimlerine devam eden öğrencilerin özellikleri ve yeterlikleri dikkate alınarak onların başarılı olabilecekleri </a:t>
            </a:r>
            <a:r>
              <a:rPr lang="tr-TR" sz="2800" b="1" dirty="0" smtClean="0">
                <a:latin typeface="Times New Roman" pitchFamily="18" charset="0"/>
                <a:cs typeface="Times New Roman" pitchFamily="18" charset="0"/>
              </a:rPr>
              <a:t>ses temelli cümle (tüme varım)/çözümleme (tümden gelim)/karma yöntemlerden öğrenciye uygun olan bir yöntemle okuma yazma öğretimi yapılacaktır.</a:t>
            </a:r>
            <a:r>
              <a:rPr lang="tr-TR" sz="2800" dirty="0" smtClean="0">
                <a:latin typeface="Times New Roman" pitchFamily="18" charset="0"/>
                <a:cs typeface="Times New Roman" pitchFamily="18" charset="0"/>
              </a:rPr>
              <a:t>Yetersizliğinden kaynaklanan nedenlerden dolayı </a:t>
            </a:r>
            <a:r>
              <a:rPr lang="tr-TR" sz="2800" b="1" dirty="0" smtClean="0">
                <a:latin typeface="Times New Roman" pitchFamily="18" charset="0"/>
                <a:cs typeface="Times New Roman" pitchFamily="18" charset="0"/>
              </a:rPr>
              <a:t>bitişik eğik yazı çalışması yapamayan öğrencilere, dik temel yazı tekniğiyle çalışmalar yaptırılabilecektir.</a:t>
            </a:r>
            <a:endParaRPr lang="tr-TR" sz="2800" dirty="0">
              <a:latin typeface="Times New Roman" pitchFamily="18" charset="0"/>
              <a:cs typeface="Times New Roman" pitchFamily="18" charset="0"/>
            </a:endParaRPr>
          </a:p>
        </p:txBody>
      </p:sp>
      <p:sp>
        <p:nvSpPr>
          <p:cNvPr id="5" name="4 Dikdörtgen"/>
          <p:cNvSpPr/>
          <p:nvPr/>
        </p:nvSpPr>
        <p:spPr>
          <a:xfrm>
            <a:off x="2071670" y="5934670"/>
            <a:ext cx="5143536" cy="923330"/>
          </a:xfrm>
          <a:prstGeom prst="rect">
            <a:avLst/>
          </a:prstGeom>
        </p:spPr>
        <p:txBody>
          <a:bodyPr wrap="square">
            <a:spAutoFit/>
          </a:bodyPr>
          <a:lstStyle/>
          <a:p>
            <a:pPr algn="ctr"/>
            <a:r>
              <a:rPr lang="tr-TR" b="1" dirty="0" smtClean="0"/>
              <a:t>Özel Eğitim Hizmetleri Yönetmeliği Madde 24</a:t>
            </a:r>
          </a:p>
          <a:p>
            <a:pPr algn="ctr"/>
            <a:r>
              <a:rPr lang="tr-TR" b="1" dirty="0" smtClean="0"/>
              <a:t>GENELGE NO : 2008 / 60</a:t>
            </a:r>
          </a:p>
          <a:p>
            <a:pPr algn="ctr"/>
            <a:r>
              <a:rPr lang="tr-TR" dirty="0" smtClean="0"/>
              <a:t> Kaynaştırma Yoluyla Eğitim Uygulamaları </a:t>
            </a:r>
            <a:endParaRPr lang="tr-T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357166"/>
            <a:ext cx="7772400" cy="1395434"/>
          </a:xfrm>
        </p:spPr>
        <p:txBody>
          <a:bodyPr/>
          <a:lstStyle/>
          <a:p>
            <a:r>
              <a:rPr lang="tr-TR" sz="2800" b="1" dirty="0">
                <a:solidFill>
                  <a:srgbClr val="C00000"/>
                </a:solidFill>
                <a:latin typeface="Times New Roman" pitchFamily="18" charset="0"/>
                <a:cs typeface="Times New Roman" pitchFamily="18" charset="0"/>
              </a:rPr>
              <a:t>Kaynaştırma eğitimi alan öğrencime yazılılarda farklı sorular mı hazırlamalıyım? Yazılıyı sınıfla aynı anda mı yapmalıyım?</a:t>
            </a:r>
            <a:endParaRPr lang="tr-TR" sz="2800" dirty="0">
              <a:solidFill>
                <a:srgbClr val="C00000"/>
              </a:solidFill>
              <a:latin typeface="Times New Roman" pitchFamily="18" charset="0"/>
              <a:cs typeface="Times New Roman" pitchFamily="18" charset="0"/>
            </a:endParaRPr>
          </a:p>
        </p:txBody>
      </p:sp>
      <p:sp>
        <p:nvSpPr>
          <p:cNvPr id="3" name="2 İçerik Yer Tutucusu"/>
          <p:cNvSpPr>
            <a:spLocks noGrp="1"/>
          </p:cNvSpPr>
          <p:nvPr>
            <p:ph idx="1"/>
          </p:nvPr>
        </p:nvSpPr>
        <p:spPr>
          <a:xfrm>
            <a:off x="685800" y="1981200"/>
            <a:ext cx="7772400" cy="4591072"/>
          </a:xfrm>
        </p:spPr>
        <p:txBody>
          <a:bodyPr/>
          <a:lstStyle/>
          <a:p>
            <a:pPr algn="ctr"/>
            <a:r>
              <a:rPr lang="tr-TR" sz="2800" dirty="0">
                <a:solidFill>
                  <a:schemeClr val="tx1"/>
                </a:solidFill>
                <a:latin typeface="Times New Roman" pitchFamily="18" charset="0"/>
                <a:cs typeface="Times New Roman" pitchFamily="18" charset="0"/>
              </a:rPr>
              <a:t>BEP Geliştirme Birimince öğrencinin yetersizliği doğrultusunda BEP Planı düzenlenmesi kararı alınan derslerde; BEP´de belirlenen kazanımlar (Uzun ve kısa dönemli amaçlar) dikkate alınarak sözlü ve yazılı soruları düzenlenir ve değerlendirilir. Öğrencinin yetersizlik türü ve hazır bulunuşluğu dikkate alınarak sınavlar diğer öğrencilerle birlikte yapılabileceği gibi, farklı zamanlarda da yapılabilir.</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971550" y="188913"/>
            <a:ext cx="7521575" cy="549275"/>
          </a:xfrm>
        </p:spPr>
        <p:txBody>
          <a:bodyPr/>
          <a:lstStyle/>
          <a:p>
            <a:pPr algn="ctr">
              <a:defRPr/>
            </a:pPr>
            <a:r>
              <a:rPr lang="tr-TR" sz="2400" b="1" dirty="0" smtClean="0">
                <a:solidFill>
                  <a:srgbClr val="C00000"/>
                </a:solidFill>
                <a:latin typeface="Times New Roman" panose="02020603050405020304" pitchFamily="18" charset="0"/>
                <a:cs typeface="Times New Roman" panose="02020603050405020304" pitchFamily="18" charset="0"/>
              </a:rPr>
              <a:t>BİR ÜST KURUMA/MESLEKİ </a:t>
            </a:r>
            <a:br>
              <a:rPr lang="tr-TR" sz="2400" b="1" dirty="0" smtClean="0">
                <a:solidFill>
                  <a:srgbClr val="C00000"/>
                </a:solidFill>
                <a:latin typeface="Times New Roman" panose="02020603050405020304" pitchFamily="18" charset="0"/>
                <a:cs typeface="Times New Roman" panose="02020603050405020304" pitchFamily="18" charset="0"/>
              </a:rPr>
            </a:br>
            <a:r>
              <a:rPr lang="tr-TR" sz="2400" b="1" dirty="0" smtClean="0">
                <a:solidFill>
                  <a:srgbClr val="C00000"/>
                </a:solidFill>
                <a:latin typeface="Times New Roman" panose="02020603050405020304" pitchFamily="18" charset="0"/>
                <a:cs typeface="Times New Roman" panose="02020603050405020304" pitchFamily="18" charset="0"/>
              </a:rPr>
              <a:t>YAŞAMA GEÇİŞ</a:t>
            </a:r>
            <a:endParaRPr lang="tr-TR" sz="2400" dirty="0">
              <a:solidFill>
                <a:srgbClr val="C00000"/>
              </a:solidFill>
              <a:latin typeface="Times New Roman" panose="02020603050405020304" pitchFamily="18" charset="0"/>
              <a:cs typeface="Times New Roman" panose="02020603050405020304" pitchFamily="18" charset="0"/>
            </a:endParaRPr>
          </a:p>
        </p:txBody>
      </p:sp>
      <p:sp>
        <p:nvSpPr>
          <p:cNvPr id="7" name="İçerik Yer Tutucusu 2"/>
          <p:cNvSpPr>
            <a:spLocks noGrp="1"/>
          </p:cNvSpPr>
          <p:nvPr>
            <p:ph idx="1"/>
          </p:nvPr>
        </p:nvSpPr>
        <p:spPr>
          <a:xfrm>
            <a:off x="611188" y="908050"/>
            <a:ext cx="8104216" cy="5378470"/>
          </a:xfrm>
        </p:spPr>
        <p:txBody>
          <a:bodyPr/>
          <a:lstStyle/>
          <a:p>
            <a:pPr marL="0" indent="0">
              <a:buFont typeface="Arial" charset="0"/>
              <a:buNone/>
              <a:defRPr/>
            </a:pPr>
            <a:r>
              <a:rPr lang="tr-TR" sz="24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Bir üst kuruma geçiş:</a:t>
            </a:r>
            <a:endParaRPr lang="tr-TR" sz="2400"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Font typeface="Arial" charset="0"/>
              <a:buNone/>
              <a:defRPr/>
            </a:pPr>
            <a:r>
              <a:rPr lang="tr-TR" sz="2400" b="0" dirty="0">
                <a:latin typeface="Times New Roman" panose="02020603050405020304" pitchFamily="18" charset="0"/>
                <a:cs typeface="Times New Roman" panose="02020603050405020304" pitchFamily="18" charset="0"/>
              </a:rPr>
              <a:t>Genel ilköğretim programını tamamlayan ve Temel Eğitimden Ortaöğretime Geçiş Sistemi kapsamında yerleştirmeye esas puanı olan özel eğitim ihtiyacı olan öğrenciler ortaöğretim kurumlarına yerleştirilme ile ilgili iş ve işlemlerde tercih hakkına sahip olmakla birlikte özel eğitim ihtiyacı olan öğrencilerden özel eğitim değerlendirme kurulu raporu doğrultusunda kaynaştırma yoluyla eğitim alacak öğrenciler, </a:t>
            </a:r>
            <a:r>
              <a:rPr lang="tr-TR" sz="2400" b="0" dirty="0">
                <a:solidFill>
                  <a:srgbClr val="FF0000"/>
                </a:solidFill>
                <a:latin typeface="Times New Roman" panose="02020603050405020304" pitchFamily="18" charset="0"/>
                <a:cs typeface="Times New Roman" panose="02020603050405020304" pitchFamily="18" charset="0"/>
              </a:rPr>
              <a:t>engel durumu ve özellikleri ile ikamet adresleri dikkate alınarak </a:t>
            </a:r>
            <a:r>
              <a:rPr lang="tr-TR" sz="2400" b="0" dirty="0" err="1">
                <a:solidFill>
                  <a:srgbClr val="FF0000"/>
                </a:solidFill>
                <a:latin typeface="Times New Roman" panose="02020603050405020304" pitchFamily="18" charset="0"/>
                <a:cs typeface="Times New Roman" panose="02020603050405020304" pitchFamily="18" charset="0"/>
              </a:rPr>
              <a:t>anadolu</a:t>
            </a:r>
            <a:r>
              <a:rPr lang="tr-TR" sz="2400" b="0" dirty="0">
                <a:solidFill>
                  <a:srgbClr val="FF0000"/>
                </a:solidFill>
                <a:latin typeface="Times New Roman" panose="02020603050405020304" pitchFamily="18" charset="0"/>
                <a:cs typeface="Times New Roman" panose="02020603050405020304" pitchFamily="18" charset="0"/>
              </a:rPr>
              <a:t> liseleri, </a:t>
            </a:r>
            <a:r>
              <a:rPr lang="tr-TR" sz="2400" b="0" dirty="0" err="1">
                <a:solidFill>
                  <a:srgbClr val="FF0000"/>
                </a:solidFill>
                <a:latin typeface="Times New Roman" panose="02020603050405020304" pitchFamily="18" charset="0"/>
                <a:cs typeface="Times New Roman" panose="02020603050405020304" pitchFamily="18" charset="0"/>
              </a:rPr>
              <a:t>anadolu</a:t>
            </a:r>
            <a:r>
              <a:rPr lang="tr-TR" sz="2400" b="0" dirty="0">
                <a:solidFill>
                  <a:srgbClr val="FF0000"/>
                </a:solidFill>
                <a:latin typeface="Times New Roman" panose="02020603050405020304" pitchFamily="18" charset="0"/>
                <a:cs typeface="Times New Roman" panose="02020603050405020304" pitchFamily="18" charset="0"/>
              </a:rPr>
              <a:t> imam hatip liseleri, mesleki ve teknik </a:t>
            </a:r>
            <a:r>
              <a:rPr lang="tr-TR" sz="2400" b="0" dirty="0" err="1">
                <a:solidFill>
                  <a:srgbClr val="FF0000"/>
                </a:solidFill>
                <a:latin typeface="Times New Roman" panose="02020603050405020304" pitchFamily="18" charset="0"/>
                <a:cs typeface="Times New Roman" panose="02020603050405020304" pitchFamily="18" charset="0"/>
              </a:rPr>
              <a:t>anadolu</a:t>
            </a:r>
            <a:r>
              <a:rPr lang="tr-TR" sz="2400" b="0" dirty="0">
                <a:solidFill>
                  <a:srgbClr val="FF0000"/>
                </a:solidFill>
                <a:latin typeface="Times New Roman" panose="02020603050405020304" pitchFamily="18" charset="0"/>
                <a:cs typeface="Times New Roman" panose="02020603050405020304" pitchFamily="18" charset="0"/>
              </a:rPr>
              <a:t> liseleri, çok programlı </a:t>
            </a:r>
            <a:r>
              <a:rPr lang="tr-TR" sz="2400" b="0" dirty="0" err="1">
                <a:solidFill>
                  <a:srgbClr val="FF0000"/>
                </a:solidFill>
                <a:latin typeface="Times New Roman" panose="02020603050405020304" pitchFamily="18" charset="0"/>
                <a:cs typeface="Times New Roman" panose="02020603050405020304" pitchFamily="18" charset="0"/>
              </a:rPr>
              <a:t>anadolu</a:t>
            </a:r>
            <a:r>
              <a:rPr lang="tr-TR" sz="2400" b="0" dirty="0">
                <a:solidFill>
                  <a:srgbClr val="FF0000"/>
                </a:solidFill>
                <a:latin typeface="Times New Roman" panose="02020603050405020304" pitchFamily="18" charset="0"/>
                <a:cs typeface="Times New Roman" panose="02020603050405020304" pitchFamily="18" charset="0"/>
              </a:rPr>
              <a:t> liseleri ile mesleki ve teknik eğitim merkezlerine kendileri için ayrılan kontenjan dahilinde il/ilçe öğrenci yerleştirme ve nakil komisyonu kararı ile yerleştirilmektedir. </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214290"/>
            <a:ext cx="7772400" cy="928694"/>
          </a:xfrm>
        </p:spPr>
        <p:txBody>
          <a:bodyPr/>
          <a:lstStyle/>
          <a:p>
            <a:r>
              <a:rPr lang="tr-TR" dirty="0" smtClean="0"/>
              <a:t>Özel Gereksinimli Öğrenciler</a:t>
            </a:r>
            <a:endParaRPr lang="tr-TR" dirty="0"/>
          </a:p>
        </p:txBody>
      </p:sp>
      <p:graphicFrame>
        <p:nvGraphicFramePr>
          <p:cNvPr id="4" name="3 İçerik Yer Tutucusu"/>
          <p:cNvGraphicFramePr>
            <a:graphicFrameLocks noGrp="1"/>
          </p:cNvGraphicFramePr>
          <p:nvPr>
            <p:ph idx="1"/>
          </p:nvPr>
        </p:nvGraphicFramePr>
        <p:xfrm>
          <a:off x="2714612" y="1214422"/>
          <a:ext cx="5772136" cy="3929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Dikdörtgen"/>
          <p:cNvSpPr/>
          <p:nvPr/>
        </p:nvSpPr>
        <p:spPr>
          <a:xfrm>
            <a:off x="1071538" y="5657671"/>
            <a:ext cx="6715172" cy="1015663"/>
          </a:xfrm>
          <a:prstGeom prst="rect">
            <a:avLst/>
          </a:prstGeom>
        </p:spPr>
        <p:txBody>
          <a:bodyPr wrap="square">
            <a:spAutoFit/>
          </a:bodyPr>
          <a:lstStyle/>
          <a:p>
            <a:pPr algn="ctr">
              <a:defRPr/>
            </a:pPr>
            <a:r>
              <a:rPr lang="tr-TR" sz="2000" dirty="0" smtClean="0">
                <a:latin typeface="Times New Roman" panose="02020603050405020304" pitchFamily="18" charset="0"/>
                <a:cs typeface="Times New Roman" panose="02020603050405020304" pitchFamily="18" charset="0"/>
              </a:rPr>
              <a:t>Özel eğitim ihtiyacı olan birey</a:t>
            </a:r>
            <a:r>
              <a:rPr lang="tr-TR" sz="2000" dirty="0" smtClean="0">
                <a:solidFill>
                  <a:srgbClr val="FF0000"/>
                </a:solidFill>
                <a:latin typeface="Times New Roman" panose="02020603050405020304" pitchFamily="18" charset="0"/>
                <a:cs typeface="Times New Roman" panose="02020603050405020304" pitchFamily="18" charset="0"/>
              </a:rPr>
              <a:t> il/ilçe özel eğitim hizmetleri kurulu</a:t>
            </a:r>
            <a:r>
              <a:rPr lang="tr-TR" sz="2000" dirty="0" smtClean="0">
                <a:latin typeface="Times New Roman" panose="02020603050405020304" pitchFamily="18" charset="0"/>
                <a:cs typeface="Times New Roman" panose="02020603050405020304" pitchFamily="18" charset="0"/>
              </a:rPr>
              <a:t> tarafından, özel eğitim değerlendirme kurul raporu doğrultusunda uygun resmî okul/kuruma yerleştirilir. </a:t>
            </a:r>
          </a:p>
        </p:txBody>
      </p:sp>
      <p:sp>
        <p:nvSpPr>
          <p:cNvPr id="6" name="5 Dikdörtgen"/>
          <p:cNvSpPr/>
          <p:nvPr/>
        </p:nvSpPr>
        <p:spPr>
          <a:xfrm>
            <a:off x="214282" y="1571612"/>
            <a:ext cx="2857520" cy="3539430"/>
          </a:xfrm>
          <a:prstGeom prst="rect">
            <a:avLst/>
          </a:prstGeom>
        </p:spPr>
        <p:txBody>
          <a:bodyPr wrap="square">
            <a:spAutoFit/>
          </a:bodyPr>
          <a:lstStyle/>
          <a:p>
            <a:pPr algn="just">
              <a:defRPr/>
            </a:pPr>
            <a:r>
              <a:rPr lang="tr-TR" sz="2800" u="sng" dirty="0" smtClean="0">
                <a:solidFill>
                  <a:srgbClr val="FF0000"/>
                </a:solidFill>
                <a:latin typeface="Times New Roman" panose="02020603050405020304" pitchFamily="18" charset="0"/>
                <a:cs typeface="Times New Roman" panose="02020603050405020304" pitchFamily="18" charset="0"/>
              </a:rPr>
              <a:t>Yerleştirme kararı verilirken bireyi yaşadığı çevreden ayırmadan en az sınırlandırılmış ortamda eğitim alması esası gözetilir.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971550" y="188913"/>
            <a:ext cx="7521575" cy="549275"/>
          </a:xfrm>
        </p:spPr>
        <p:txBody>
          <a:bodyPr/>
          <a:lstStyle/>
          <a:p>
            <a:pPr algn="ctr">
              <a:defRPr/>
            </a:pPr>
            <a:r>
              <a:rPr lang="tr-TR" sz="2400" b="1" dirty="0" smtClean="0">
                <a:solidFill>
                  <a:srgbClr val="C00000"/>
                </a:solidFill>
                <a:latin typeface="Times New Roman" panose="02020603050405020304" pitchFamily="18" charset="0"/>
                <a:cs typeface="Times New Roman" panose="02020603050405020304" pitchFamily="18" charset="0"/>
              </a:rPr>
              <a:t>BİR ÜST KURUMA/MESLEKİ </a:t>
            </a:r>
            <a:br>
              <a:rPr lang="tr-TR" sz="2400" b="1" dirty="0" smtClean="0">
                <a:solidFill>
                  <a:srgbClr val="C00000"/>
                </a:solidFill>
                <a:latin typeface="Times New Roman" panose="02020603050405020304" pitchFamily="18" charset="0"/>
                <a:cs typeface="Times New Roman" panose="02020603050405020304" pitchFamily="18" charset="0"/>
              </a:rPr>
            </a:br>
            <a:r>
              <a:rPr lang="tr-TR" sz="2400" b="1" dirty="0" smtClean="0">
                <a:solidFill>
                  <a:srgbClr val="C00000"/>
                </a:solidFill>
                <a:latin typeface="Times New Roman" panose="02020603050405020304" pitchFamily="18" charset="0"/>
                <a:cs typeface="Times New Roman" panose="02020603050405020304" pitchFamily="18" charset="0"/>
              </a:rPr>
              <a:t>YAŞAMA GEÇİŞ</a:t>
            </a:r>
            <a:endParaRPr lang="tr-TR" sz="2400" dirty="0">
              <a:solidFill>
                <a:srgbClr val="C00000"/>
              </a:solidFill>
              <a:latin typeface="Times New Roman" panose="02020603050405020304" pitchFamily="18" charset="0"/>
              <a:cs typeface="Times New Roman" panose="02020603050405020304" pitchFamily="18" charset="0"/>
            </a:endParaRPr>
          </a:p>
        </p:txBody>
      </p:sp>
      <p:sp>
        <p:nvSpPr>
          <p:cNvPr id="7" name="İçerik Yer Tutucusu 2"/>
          <p:cNvSpPr>
            <a:spLocks noGrp="1"/>
          </p:cNvSpPr>
          <p:nvPr>
            <p:ph idx="1"/>
          </p:nvPr>
        </p:nvSpPr>
        <p:spPr>
          <a:xfrm>
            <a:off x="611188" y="908050"/>
            <a:ext cx="8032778" cy="5235594"/>
          </a:xfrm>
        </p:spPr>
        <p:txBody>
          <a:bodyPr/>
          <a:lstStyle/>
          <a:p>
            <a:pPr algn="just">
              <a:defRPr/>
            </a:pPr>
            <a:endParaRPr lang="tr-TR" sz="2400" b="0" dirty="0">
              <a:latin typeface="Times New Roman" panose="02020603050405020304" pitchFamily="18" charset="0"/>
              <a:cs typeface="Times New Roman" panose="02020603050405020304" pitchFamily="18" charset="0"/>
            </a:endParaRPr>
          </a:p>
          <a:p>
            <a:pPr marL="0" indent="0">
              <a:buFont typeface="Arial" charset="0"/>
              <a:buNone/>
              <a:defRPr/>
            </a:pPr>
            <a:r>
              <a:rPr lang="tr-TR" sz="2800"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Bir üst kuruma geçiş</a:t>
            </a:r>
            <a:r>
              <a:rPr lang="tr-TR" sz="28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tr-TR" sz="2800" b="1" dirty="0">
              <a:solidFill>
                <a:srgbClr val="C00000"/>
              </a:solidFill>
              <a:effectLst>
                <a:outerShdw blurRad="38100" dist="38100" dir="2700000" algn="tl">
                  <a:srgbClr val="000000">
                    <a:alpha val="43137"/>
                  </a:srgbClr>
                </a:outerShdw>
              </a:effectLst>
            </a:endParaRPr>
          </a:p>
          <a:p>
            <a:pPr marL="0" indent="0" algn="just">
              <a:buFont typeface="Arial" charset="0"/>
              <a:buNone/>
              <a:defRPr/>
            </a:pPr>
            <a:r>
              <a:rPr lang="tr-TR" sz="2800" b="0" dirty="0">
                <a:latin typeface="Times New Roman" panose="02020603050405020304" pitchFamily="18" charset="0"/>
                <a:cs typeface="Times New Roman" panose="02020603050405020304" pitchFamily="18" charset="0"/>
              </a:rPr>
              <a:t>Ayrıca, 01/07/2015 tarih ve 29403 sayılı Resmi Gazetede yayımlanan Millî Eğitim Bakanlığı Ortaöğretim Kurumları Yönetmeliğinde Değişiklik Yapılmasına Dair Yönetmelik hükümlerince </a:t>
            </a:r>
            <a:r>
              <a:rPr lang="tr-TR" sz="2800" b="0" dirty="0">
                <a:solidFill>
                  <a:srgbClr val="FF0000"/>
                </a:solidFill>
                <a:latin typeface="Times New Roman" panose="02020603050405020304" pitchFamily="18" charset="0"/>
                <a:cs typeface="Times New Roman" panose="02020603050405020304" pitchFamily="18" charset="0"/>
              </a:rPr>
              <a:t>özel eğitim ihtiyacı olan öğrenciler beceri/yetenek sınavıyla öğrenci alan okullara ilgili okul müdürlüklerince oluşturulan komisyon tarafından kendi aralarında yapılacak beceri/yetenek sınavı kapsamında alınmakta ve başarılı olan özel eğitim ihtiyacı olan öğrencilerin kayıtları yapılmaktadır.</a:t>
            </a:r>
          </a:p>
        </p:txBody>
      </p:sp>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Kırpma"/>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83004" y="0"/>
            <a:ext cx="4777991" cy="6858000"/>
          </a:xfrm>
          <a:prstGeom prst="rect">
            <a:avLst/>
          </a:prstGeom>
        </p:spPr>
      </p:pic>
    </p:spTree>
    <p:extLst>
      <p:ext uri="{BB962C8B-B14F-4D97-AF65-F5344CB8AC3E}">
        <p14:creationId xmlns="" xmlns:p14="http://schemas.microsoft.com/office/powerpoint/2010/main" val="16041321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ltLang="tr-TR" b="1" dirty="0" smtClean="0">
                <a:solidFill>
                  <a:srgbClr val="33CC33"/>
                </a:solidFill>
                <a:latin typeface="Comic Sans MS" pitchFamily="66" charset="0"/>
              </a:rPr>
              <a:t>Zihinsel yetersizliği olan:</a:t>
            </a:r>
            <a:endParaRPr lang="tr-TR" dirty="0">
              <a:latin typeface="Comic Sans MS" pitchFamily="66" charset="0"/>
            </a:endParaRPr>
          </a:p>
        </p:txBody>
      </p:sp>
      <p:sp>
        <p:nvSpPr>
          <p:cNvPr id="3" name="2 İçerik Yer Tutucusu"/>
          <p:cNvSpPr>
            <a:spLocks noGrp="1"/>
          </p:cNvSpPr>
          <p:nvPr>
            <p:ph idx="1"/>
          </p:nvPr>
        </p:nvSpPr>
        <p:spPr>
          <a:xfrm>
            <a:off x="1857356" y="1714488"/>
            <a:ext cx="7072362" cy="4929222"/>
          </a:xfrm>
        </p:spPr>
        <p:txBody>
          <a:bodyPr/>
          <a:lstStyle/>
          <a:p>
            <a:r>
              <a:rPr lang="tr-TR" altLang="tr-TR" sz="2800" dirty="0" smtClean="0">
                <a:latin typeface="Comic Sans MS" pitchFamily="66" charset="0"/>
              </a:rPr>
              <a:t>Zihinsel işlevler bakımından ortalamanın iki standart sapma altında farklılık gösteren, buna bağlı olarak </a:t>
            </a:r>
            <a:r>
              <a:rPr lang="tr-TR" altLang="tr-TR" sz="2800" dirty="0" smtClean="0">
                <a:solidFill>
                  <a:srgbClr val="0070C0"/>
                </a:solidFill>
                <a:latin typeface="Comic Sans MS" pitchFamily="66" charset="0"/>
              </a:rPr>
              <a:t>kavramsal, sosyal ve pratik uyum becerilerinde eksiklikleri ya da sınırlılıkları olan</a:t>
            </a:r>
            <a:r>
              <a:rPr lang="tr-TR" altLang="tr-TR" sz="2800" dirty="0" smtClean="0">
                <a:latin typeface="Comic Sans MS" pitchFamily="66" charset="0"/>
              </a:rPr>
              <a:t>, bu özellikleri 18 yaşından önceki gelişim döneminde ortaya çıkan ve özel eğitim ile destek eğitim hizmetlerine ihtiyaç duyan bireyler</a:t>
            </a:r>
            <a:r>
              <a:rPr lang="tr-TR" altLang="tr-TR" sz="2800" dirty="0" smtClean="0"/>
              <a:t>,</a:t>
            </a:r>
          </a:p>
          <a:p>
            <a:endParaRPr lang="tr-T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214290"/>
            <a:ext cx="7772400" cy="928694"/>
          </a:xfrm>
        </p:spPr>
        <p:txBody>
          <a:bodyPr/>
          <a:lstStyle/>
          <a:p>
            <a:r>
              <a:rPr lang="tr-TR" dirty="0" smtClean="0">
                <a:latin typeface="Comic Sans MS" pitchFamily="66" charset="0"/>
              </a:rPr>
              <a:t>NE YAPABİLİRSİNİZ?</a:t>
            </a:r>
            <a:endParaRPr lang="tr-TR" dirty="0"/>
          </a:p>
        </p:txBody>
      </p:sp>
      <p:sp>
        <p:nvSpPr>
          <p:cNvPr id="3" name="2 İçerik Yer Tutucusu"/>
          <p:cNvSpPr>
            <a:spLocks noGrp="1"/>
          </p:cNvSpPr>
          <p:nvPr>
            <p:ph idx="1"/>
          </p:nvPr>
        </p:nvSpPr>
        <p:spPr>
          <a:xfrm>
            <a:off x="685800" y="1214422"/>
            <a:ext cx="8029604" cy="5429288"/>
          </a:xfrm>
        </p:spPr>
        <p:txBody>
          <a:bodyPr/>
          <a:lstStyle/>
          <a:p>
            <a:r>
              <a:rPr lang="tr-TR" sz="2800" dirty="0" smtClean="0">
                <a:latin typeface="Comic Sans MS" pitchFamily="66" charset="0"/>
              </a:rPr>
              <a:t>Öğrencinizi tahtayı ve sizi rahat görebileceği şekilde sınıfın ön tarafına oturtun</a:t>
            </a:r>
          </a:p>
          <a:p>
            <a:r>
              <a:rPr lang="tr-TR" sz="2800" dirty="0" smtClean="0">
                <a:latin typeface="Comic Sans MS" pitchFamily="66" charset="0"/>
              </a:rPr>
              <a:t>Öğrenciye dersin konusu, süreci ve beklentilerinizi açık net olarak ifade edin.</a:t>
            </a:r>
          </a:p>
          <a:p>
            <a:r>
              <a:rPr lang="tr-TR" sz="2800" dirty="0" smtClean="0">
                <a:latin typeface="Comic Sans MS" pitchFamily="66" charset="0"/>
              </a:rPr>
              <a:t>Her dersin başında daha önce öğrenilen konuları kısaca tekrarlayın, dersin sonunda ise önemli konuları özetleyin.</a:t>
            </a:r>
          </a:p>
          <a:p>
            <a:r>
              <a:rPr lang="tr-TR" sz="2800" dirty="0" smtClean="0">
                <a:latin typeface="Comic Sans MS" pitchFamily="66" charset="0"/>
              </a:rPr>
              <a:t>Ders içindeki teknik terimleri ve öğrenci için yeni sözcükleri açıklayın. (</a:t>
            </a:r>
            <a:r>
              <a:rPr lang="tr-TR" sz="2800" dirty="0" smtClean="0">
                <a:solidFill>
                  <a:srgbClr val="00B050"/>
                </a:solidFill>
                <a:latin typeface="Comic Sans MS" pitchFamily="66" charset="0"/>
              </a:rPr>
              <a:t>çalışma kağıdını ders öncesinde öğrenciye vererek derse hazır olmasını sağlayın.</a:t>
            </a:r>
            <a:r>
              <a:rPr lang="tr-TR" sz="2800" dirty="0" smtClean="0">
                <a:latin typeface="Comic Sans MS" pitchFamily="66" charset="0"/>
              </a:rPr>
              <a:t>)</a:t>
            </a:r>
          </a:p>
          <a:p>
            <a:endParaRPr lang="tr-TR" sz="2800" dirty="0" smtClean="0">
              <a:latin typeface="Comic Sans MS" pitchFamily="66" charset="0"/>
            </a:endParaRPr>
          </a:p>
          <a:p>
            <a:endParaRPr lang="tr-TR" sz="2800" dirty="0" smtClean="0">
              <a:latin typeface="Comic Sans MS" pitchFamily="66" charset="0"/>
            </a:endParaRPr>
          </a:p>
          <a:p>
            <a:endParaRPr lang="tr-TR" sz="2800" dirty="0" smtClean="0">
              <a:latin typeface="Comic Sans MS" pitchFamily="66" charset="0"/>
            </a:endParaRPr>
          </a:p>
          <a:p>
            <a:endParaRPr lang="tr-TR" dirty="0">
              <a:latin typeface="Comic Sans MS" pitchFamily="66"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214290"/>
            <a:ext cx="7772400" cy="928694"/>
          </a:xfrm>
        </p:spPr>
        <p:txBody>
          <a:bodyPr/>
          <a:lstStyle/>
          <a:p>
            <a:r>
              <a:rPr lang="tr-TR" dirty="0" smtClean="0">
                <a:latin typeface="Comic Sans MS" pitchFamily="66" charset="0"/>
              </a:rPr>
              <a:t>NE YAPABİLİRSİNİZ?</a:t>
            </a:r>
            <a:endParaRPr lang="tr-TR" dirty="0"/>
          </a:p>
        </p:txBody>
      </p:sp>
      <p:sp>
        <p:nvSpPr>
          <p:cNvPr id="3" name="2 İçerik Yer Tutucusu"/>
          <p:cNvSpPr>
            <a:spLocks noGrp="1"/>
          </p:cNvSpPr>
          <p:nvPr>
            <p:ph idx="1"/>
          </p:nvPr>
        </p:nvSpPr>
        <p:spPr>
          <a:xfrm>
            <a:off x="685800" y="1214422"/>
            <a:ext cx="8029604" cy="5429288"/>
          </a:xfrm>
        </p:spPr>
        <p:txBody>
          <a:bodyPr/>
          <a:lstStyle/>
          <a:p>
            <a:r>
              <a:rPr lang="tr-TR" sz="2800" dirty="0" smtClean="0">
                <a:latin typeface="Comic Sans MS" pitchFamily="66" charset="0"/>
              </a:rPr>
              <a:t>Sınıf kurallarını belirleyin/sınıf kurallarını tek tek öğretin ve kuralların yazılı-görsel olarak yer aldığı bir pano hazırlayın.</a:t>
            </a:r>
          </a:p>
          <a:p>
            <a:r>
              <a:rPr lang="tr-TR" sz="2800" dirty="0" smtClean="0">
                <a:latin typeface="Comic Sans MS" pitchFamily="66" charset="0"/>
              </a:rPr>
              <a:t>Öğrencinin çalışma gruplarına katılımını destekleyin.</a:t>
            </a:r>
          </a:p>
          <a:p>
            <a:r>
              <a:rPr lang="tr-TR" sz="2800" dirty="0" smtClean="0">
                <a:latin typeface="Comic Sans MS" pitchFamily="66" charset="0"/>
              </a:rPr>
              <a:t>Öğrenciye başarabileceği görev ve sorumluluklar verin.</a:t>
            </a:r>
          </a:p>
          <a:p>
            <a:r>
              <a:rPr lang="tr-TR" sz="2800" dirty="0" smtClean="0">
                <a:latin typeface="Comic Sans MS" pitchFamily="66" charset="0"/>
              </a:rPr>
              <a:t>Öğrencinin soru sormasına, gerektiğinde konuların tekrar edilmesine fırsat tanıyın.</a:t>
            </a:r>
          </a:p>
          <a:p>
            <a:r>
              <a:rPr lang="tr-TR" sz="2800" dirty="0" smtClean="0">
                <a:latin typeface="Comic Sans MS" pitchFamily="66" charset="0"/>
              </a:rPr>
              <a:t>İşlenen konuların pekiştirilmesi ve öğrencinin sınava hazırlanmasını sağlamak amacıyla konu içeriğine uygun sorular hazırlayın.</a:t>
            </a:r>
          </a:p>
          <a:p>
            <a:endParaRPr lang="tr-TR" sz="2800" dirty="0" smtClean="0">
              <a:latin typeface="Comic Sans MS" pitchFamily="66" charset="0"/>
            </a:endParaRPr>
          </a:p>
          <a:p>
            <a:endParaRPr lang="tr-TR" sz="2800" dirty="0" smtClean="0">
              <a:latin typeface="Comic Sans MS" pitchFamily="66" charset="0"/>
            </a:endParaRPr>
          </a:p>
          <a:p>
            <a:endParaRPr lang="tr-TR" sz="2800" dirty="0" smtClean="0">
              <a:latin typeface="Comic Sans MS" pitchFamily="66" charset="0"/>
            </a:endParaRPr>
          </a:p>
          <a:p>
            <a:endParaRPr lang="tr-TR" dirty="0">
              <a:latin typeface="Comic Sans MS" pitchFamily="66"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214290"/>
            <a:ext cx="7772400" cy="928694"/>
          </a:xfrm>
        </p:spPr>
        <p:txBody>
          <a:bodyPr/>
          <a:lstStyle/>
          <a:p>
            <a:r>
              <a:rPr lang="tr-TR" dirty="0" smtClean="0">
                <a:latin typeface="Comic Sans MS" pitchFamily="66" charset="0"/>
              </a:rPr>
              <a:t>NE YAPABİLİRSİNİZ?</a:t>
            </a:r>
            <a:endParaRPr lang="tr-TR" dirty="0"/>
          </a:p>
        </p:txBody>
      </p:sp>
      <p:sp>
        <p:nvSpPr>
          <p:cNvPr id="3" name="2 İçerik Yer Tutucusu"/>
          <p:cNvSpPr>
            <a:spLocks noGrp="1"/>
          </p:cNvSpPr>
          <p:nvPr>
            <p:ph idx="1"/>
          </p:nvPr>
        </p:nvSpPr>
        <p:spPr>
          <a:xfrm>
            <a:off x="685800" y="1214422"/>
            <a:ext cx="8029604" cy="5429288"/>
          </a:xfrm>
        </p:spPr>
        <p:txBody>
          <a:bodyPr/>
          <a:lstStyle/>
          <a:p>
            <a:r>
              <a:rPr lang="tr-TR" sz="2800" dirty="0" smtClean="0">
                <a:latin typeface="Comic Sans MS" pitchFamily="66" charset="0"/>
              </a:rPr>
              <a:t>Öğrenciniz etkinlik sırasında başarısızlık yaşadığında ya da verilen yönergeyi anlamadığında verdiği tepkilere dikkat ederek önlemler alın gerekirse yönergeyi tekrar edin.</a:t>
            </a:r>
          </a:p>
          <a:p>
            <a:r>
              <a:rPr lang="tr-TR" sz="2800" dirty="0" smtClean="0">
                <a:latin typeface="Comic Sans MS" pitchFamily="66" charset="0"/>
              </a:rPr>
              <a:t>Araştırma projesi, sınıf içi sunum, grup çalışması gibi farklı yöntem ve tekniklerle derste işlenen konuları daha iyi anlamasına imkan tanıyın.</a:t>
            </a:r>
          </a:p>
          <a:p>
            <a:r>
              <a:rPr lang="tr-TR" sz="2800" dirty="0" smtClean="0">
                <a:latin typeface="Comic Sans MS" pitchFamily="66" charset="0"/>
              </a:rPr>
              <a:t>Sınıf içinde öğretimi etkileyecek ses, ışık vb uyaranların olmamasına dikkat edin.</a:t>
            </a:r>
          </a:p>
          <a:p>
            <a:r>
              <a:rPr lang="tr-TR" sz="2800" dirty="0" smtClean="0">
                <a:latin typeface="Comic Sans MS" pitchFamily="66" charset="0"/>
              </a:rPr>
              <a:t>Sınavlarda öğrencinize ek süre verin.</a:t>
            </a:r>
          </a:p>
          <a:p>
            <a:endParaRPr lang="tr-TR" sz="2800" dirty="0" smtClean="0">
              <a:latin typeface="Comic Sans MS" pitchFamily="66" charset="0"/>
            </a:endParaRPr>
          </a:p>
          <a:p>
            <a:endParaRPr lang="tr-TR" sz="2800" dirty="0" smtClean="0">
              <a:latin typeface="Comic Sans MS" pitchFamily="66" charset="0"/>
            </a:endParaRPr>
          </a:p>
          <a:p>
            <a:endParaRPr lang="tr-TR" sz="2800" dirty="0" smtClean="0">
              <a:latin typeface="Comic Sans MS" pitchFamily="66" charset="0"/>
            </a:endParaRPr>
          </a:p>
          <a:p>
            <a:endParaRPr lang="tr-TR" dirty="0">
              <a:latin typeface="Comic Sans MS" pitchFamily="66"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214290"/>
            <a:ext cx="7772400" cy="928694"/>
          </a:xfrm>
        </p:spPr>
        <p:txBody>
          <a:bodyPr/>
          <a:lstStyle/>
          <a:p>
            <a:r>
              <a:rPr lang="tr-TR" dirty="0" smtClean="0">
                <a:latin typeface="Comic Sans MS" pitchFamily="66" charset="0"/>
              </a:rPr>
              <a:t>NE YAPABİLİRSİNİZ?</a:t>
            </a:r>
            <a:endParaRPr lang="tr-TR" dirty="0"/>
          </a:p>
        </p:txBody>
      </p:sp>
      <p:sp>
        <p:nvSpPr>
          <p:cNvPr id="3" name="2 İçerik Yer Tutucusu"/>
          <p:cNvSpPr>
            <a:spLocks noGrp="1"/>
          </p:cNvSpPr>
          <p:nvPr>
            <p:ph idx="1"/>
          </p:nvPr>
        </p:nvSpPr>
        <p:spPr>
          <a:xfrm>
            <a:off x="685800" y="1214422"/>
            <a:ext cx="8029604" cy="5429288"/>
          </a:xfrm>
        </p:spPr>
        <p:txBody>
          <a:bodyPr/>
          <a:lstStyle/>
          <a:p>
            <a:r>
              <a:rPr lang="tr-TR" sz="2800" dirty="0" smtClean="0">
                <a:latin typeface="Comic Sans MS" pitchFamily="66" charset="0"/>
              </a:rPr>
              <a:t>Öğrenciniz yazılı anlatımda güçlük yaşıyorsa sözlü sınavları, kısa yanıtlı, çoktan seçmeli veya boşluk doldurmalı sınavları tercih edin.</a:t>
            </a:r>
          </a:p>
          <a:p>
            <a:r>
              <a:rPr lang="tr-TR" sz="2800" dirty="0" smtClean="0">
                <a:latin typeface="Comic Sans MS" pitchFamily="66" charset="0"/>
              </a:rPr>
              <a:t>Öğrencinin sınavını gerekirse bireysel yapın.</a:t>
            </a:r>
          </a:p>
          <a:p>
            <a:r>
              <a:rPr lang="tr-TR" sz="2800" dirty="0" smtClean="0">
                <a:latin typeface="Comic Sans MS" pitchFamily="66" charset="0"/>
              </a:rPr>
              <a:t>Sınava başlamadan önce öğrencinin sınav sorularını anlayıp anlamadığını kontrol edin, sınav sorularını kendi cümleleriyle ifade etmesine imkan tanıyın.</a:t>
            </a:r>
          </a:p>
          <a:p>
            <a:r>
              <a:rPr lang="tr-TR" sz="2800" dirty="0" smtClean="0">
                <a:latin typeface="Comic Sans MS" pitchFamily="66" charset="0"/>
              </a:rPr>
              <a:t>Matematik, Fen ve Teknoloji gibi derslerde sınav sonuçlarını değerlendirirken, sadece sonucu değil, yaptığı işlemlere de puan verin.</a:t>
            </a:r>
          </a:p>
          <a:p>
            <a:endParaRPr lang="tr-TR" sz="2800" dirty="0" smtClean="0">
              <a:latin typeface="Comic Sans MS" pitchFamily="66" charset="0"/>
            </a:endParaRPr>
          </a:p>
          <a:p>
            <a:endParaRPr lang="tr-TR" sz="2800" dirty="0" smtClean="0">
              <a:latin typeface="Comic Sans MS" pitchFamily="66" charset="0"/>
            </a:endParaRPr>
          </a:p>
          <a:p>
            <a:endParaRPr lang="tr-TR" sz="2800" dirty="0" smtClean="0">
              <a:latin typeface="Comic Sans MS" pitchFamily="66" charset="0"/>
            </a:endParaRPr>
          </a:p>
          <a:p>
            <a:endParaRPr lang="tr-TR" dirty="0">
              <a:latin typeface="Comic Sans MS" pitchFamily="66"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214290"/>
            <a:ext cx="7772400" cy="928694"/>
          </a:xfrm>
        </p:spPr>
        <p:txBody>
          <a:bodyPr/>
          <a:lstStyle/>
          <a:p>
            <a:r>
              <a:rPr lang="tr-TR" dirty="0" smtClean="0">
                <a:latin typeface="Comic Sans MS" pitchFamily="66" charset="0"/>
              </a:rPr>
              <a:t>NE YAPABİLİRSİNİZ?</a:t>
            </a:r>
            <a:endParaRPr lang="tr-TR" dirty="0"/>
          </a:p>
        </p:txBody>
      </p:sp>
      <p:sp>
        <p:nvSpPr>
          <p:cNvPr id="3" name="2 İçerik Yer Tutucusu"/>
          <p:cNvSpPr>
            <a:spLocks noGrp="1"/>
          </p:cNvSpPr>
          <p:nvPr>
            <p:ph idx="1"/>
          </p:nvPr>
        </p:nvSpPr>
        <p:spPr>
          <a:xfrm>
            <a:off x="642910" y="1214422"/>
            <a:ext cx="8243918" cy="5429288"/>
          </a:xfrm>
        </p:spPr>
        <p:txBody>
          <a:bodyPr/>
          <a:lstStyle/>
          <a:p>
            <a:r>
              <a:rPr lang="tr-TR" sz="2400" dirty="0" smtClean="0">
                <a:latin typeface="Comic Sans MS" pitchFamily="66" charset="0"/>
              </a:rPr>
              <a:t>Öğrencinin ders içerisinde duruma göre teknolojik aletleri kullanmasına izin verin.</a:t>
            </a:r>
          </a:p>
          <a:p>
            <a:r>
              <a:rPr lang="tr-TR" sz="2400" dirty="0" smtClean="0">
                <a:latin typeface="Comic Sans MS" pitchFamily="66" charset="0"/>
              </a:rPr>
              <a:t>Sınav sonrasında vakit kaybetmeden öğrenciye geri bildirim vermeye dikkat edin.</a:t>
            </a:r>
          </a:p>
          <a:p>
            <a:r>
              <a:rPr lang="tr-TR" sz="2400" dirty="0" smtClean="0">
                <a:latin typeface="Comic Sans MS" pitchFamily="66" charset="0"/>
              </a:rPr>
              <a:t>Öğrencilerle konuşurken olumsuzdan çok olumlu ifadeler kullanın</a:t>
            </a:r>
          </a:p>
          <a:p>
            <a:r>
              <a:rPr lang="tr-TR" sz="2400" dirty="0" smtClean="0">
                <a:latin typeface="Comic Sans MS" pitchFamily="66" charset="0"/>
              </a:rPr>
              <a:t>Öğrencinin yapamadıklarına değil yapabildiklerine odaklanın.</a:t>
            </a:r>
          </a:p>
          <a:p>
            <a:r>
              <a:rPr lang="tr-TR" sz="2400" dirty="0" smtClean="0">
                <a:latin typeface="Comic Sans MS" pitchFamily="66" charset="0"/>
              </a:rPr>
              <a:t>Öğrencinizin başarılarını anında ödüllendirin.</a:t>
            </a:r>
          </a:p>
          <a:p>
            <a:r>
              <a:rPr lang="tr-TR" sz="2400" dirty="0" smtClean="0">
                <a:latin typeface="Comic Sans MS" pitchFamily="66" charset="0"/>
              </a:rPr>
              <a:t>Sınıf arkadaşlarıyla uyumunu sağlamak için etkinlikler planlayın.</a:t>
            </a:r>
          </a:p>
          <a:p>
            <a:r>
              <a:rPr lang="tr-TR" sz="2400" dirty="0" smtClean="0">
                <a:latin typeface="Comic Sans MS" pitchFamily="66" charset="0"/>
              </a:rPr>
              <a:t>Okul Rehber Öğretmeniyle işbirliği yapın</a:t>
            </a:r>
            <a:r>
              <a:rPr lang="tr-TR" sz="2800" dirty="0" smtClean="0">
                <a:latin typeface="Comic Sans MS" pitchFamily="66" charset="0"/>
              </a:rPr>
              <a:t>.</a:t>
            </a:r>
            <a:endParaRPr lang="tr-TR" sz="2800" dirty="0">
              <a:latin typeface="Comic Sans MS" pitchFamily="66"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2928934"/>
            <a:ext cx="7858180" cy="3643338"/>
          </a:xfrm>
        </p:spPr>
        <p:txBody>
          <a:bodyPr/>
          <a:lstStyle/>
          <a:p>
            <a:pPr algn="just">
              <a:lnSpc>
                <a:spcPct val="90000"/>
              </a:lnSpc>
              <a:buNone/>
            </a:pPr>
            <a:r>
              <a:rPr lang="tr-TR" altLang="tr-TR" sz="2400" b="1" dirty="0" smtClean="0">
                <a:solidFill>
                  <a:srgbClr val="33CC33"/>
                </a:solidFill>
              </a:rPr>
              <a:t>			</a:t>
            </a:r>
            <a:r>
              <a:rPr lang="tr-TR" altLang="tr-TR" b="1" dirty="0" smtClean="0">
                <a:solidFill>
                  <a:srgbClr val="33CC33"/>
                </a:solidFill>
                <a:latin typeface="Comic Sans MS" pitchFamily="66" charset="0"/>
              </a:rPr>
              <a:t>Özel öğrenme güçlüğü </a:t>
            </a:r>
          </a:p>
          <a:p>
            <a:pPr algn="just">
              <a:lnSpc>
                <a:spcPct val="90000"/>
              </a:lnSpc>
              <a:buNone/>
            </a:pPr>
            <a:endParaRPr lang="tr-TR" sz="2800" dirty="0" smtClean="0">
              <a:latin typeface="Comic Sans MS" pitchFamily="66" charset="0"/>
            </a:endParaRPr>
          </a:p>
          <a:p>
            <a:pPr algn="ctr"/>
            <a:r>
              <a:rPr lang="en-US" sz="2000" dirty="0" err="1" smtClean="0">
                <a:latin typeface="Comic Sans MS" pitchFamily="66" charset="0"/>
              </a:rPr>
              <a:t>Çocuğun</a:t>
            </a:r>
            <a:r>
              <a:rPr lang="en-US" sz="2000" dirty="0" smtClean="0">
                <a:latin typeface="Comic Sans MS" pitchFamily="66" charset="0"/>
              </a:rPr>
              <a:t> </a:t>
            </a:r>
            <a:r>
              <a:rPr lang="en-US" sz="2000" dirty="0" err="1" smtClean="0">
                <a:latin typeface="Comic Sans MS" pitchFamily="66" charset="0"/>
              </a:rPr>
              <a:t>zeka</a:t>
            </a:r>
            <a:r>
              <a:rPr lang="en-US" sz="2000" dirty="0" smtClean="0">
                <a:latin typeface="Comic Sans MS" pitchFamily="66" charset="0"/>
              </a:rPr>
              <a:t> </a:t>
            </a:r>
            <a:r>
              <a:rPr lang="en-US" sz="2000" dirty="0" err="1" smtClean="0">
                <a:latin typeface="Comic Sans MS" pitchFamily="66" charset="0"/>
              </a:rPr>
              <a:t>düzeyinin</a:t>
            </a:r>
            <a:r>
              <a:rPr lang="en-US" sz="2000" dirty="0" smtClean="0">
                <a:latin typeface="Comic Sans MS" pitchFamily="66" charset="0"/>
              </a:rPr>
              <a:t> normal </a:t>
            </a:r>
            <a:r>
              <a:rPr lang="en-US" sz="2000" dirty="0" err="1" smtClean="0">
                <a:latin typeface="Comic Sans MS" pitchFamily="66" charset="0"/>
              </a:rPr>
              <a:t>olmasına</a:t>
            </a:r>
            <a:r>
              <a:rPr lang="en-US" sz="2000" dirty="0" smtClean="0">
                <a:latin typeface="Comic Sans MS" pitchFamily="66" charset="0"/>
              </a:rPr>
              <a:t> </a:t>
            </a:r>
          </a:p>
          <a:p>
            <a:pPr algn="ctr"/>
            <a:r>
              <a:rPr lang="tr-TR" sz="2000" dirty="0" smtClean="0">
                <a:latin typeface="Comic Sans MS" pitchFamily="66" charset="0"/>
              </a:rPr>
              <a:t>hiçbir fiziksel / duygusal bozukluğun bulunmamasına </a:t>
            </a:r>
          </a:p>
          <a:p>
            <a:pPr algn="ctr"/>
            <a:r>
              <a:rPr lang="tr-TR" sz="2000" dirty="0" smtClean="0">
                <a:latin typeface="Comic Sans MS" pitchFamily="66" charset="0"/>
              </a:rPr>
              <a:t>normal ve yeterli bir eğitim alıyor olmasına </a:t>
            </a:r>
          </a:p>
          <a:p>
            <a:pPr algn="ctr"/>
            <a:r>
              <a:rPr lang="tr-TR" sz="2000" dirty="0" smtClean="0">
                <a:latin typeface="Comic Sans MS" pitchFamily="66" charset="0"/>
              </a:rPr>
              <a:t>sosyokültürel çevrenin uygun olmasına </a:t>
            </a:r>
          </a:p>
          <a:p>
            <a:pPr algn="ctr"/>
            <a:r>
              <a:rPr lang="tr-TR" sz="2000" dirty="0" smtClean="0">
                <a:latin typeface="Comic Sans MS" pitchFamily="66" charset="0"/>
              </a:rPr>
              <a:t>çocuğun okumaya istekli olmasına </a:t>
            </a:r>
          </a:p>
          <a:p>
            <a:pPr algn="ctr"/>
            <a:endParaRPr lang="tr-TR" sz="2000" dirty="0" smtClean="0">
              <a:latin typeface="Comic Sans MS" pitchFamily="66" charset="0"/>
            </a:endParaRPr>
          </a:p>
          <a:p>
            <a:pPr algn="ctr">
              <a:buNone/>
            </a:pPr>
            <a:r>
              <a:rPr lang="tr-TR" sz="2000" dirty="0" smtClean="0">
                <a:latin typeface="Comic Sans MS" pitchFamily="66" charset="0"/>
              </a:rPr>
              <a:t>RAĞMEN ORTAYA ÇIKAR</a:t>
            </a:r>
            <a:r>
              <a:rPr lang="tr-TR" sz="2000" dirty="0" smtClean="0"/>
              <a:t>.</a:t>
            </a:r>
            <a:endParaRPr lang="tr-TR" sz="2000" dirty="0">
              <a:latin typeface="Comic Sans MS" pitchFamily="66" charset="0"/>
            </a:endParaRPr>
          </a:p>
        </p:txBody>
      </p:sp>
      <p:pic>
        <p:nvPicPr>
          <p:cNvPr id="23553" name="Picture 1"/>
          <p:cNvPicPr>
            <a:picLocks noChangeAspect="1" noChangeArrowheads="1"/>
          </p:cNvPicPr>
          <p:nvPr/>
        </p:nvPicPr>
        <p:blipFill>
          <a:blip r:embed="rId2" cstate="print"/>
          <a:srcRect/>
          <a:stretch>
            <a:fillRect/>
          </a:stretch>
        </p:blipFill>
        <p:spPr bwMode="auto">
          <a:xfrm>
            <a:off x="214282" y="0"/>
            <a:ext cx="8643998"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800" y="428604"/>
            <a:ext cx="7772400" cy="5929354"/>
          </a:xfrm>
        </p:spPr>
        <p:txBody>
          <a:bodyPr/>
          <a:lstStyle/>
          <a:p>
            <a:pPr algn="just">
              <a:lnSpc>
                <a:spcPct val="90000"/>
              </a:lnSpc>
              <a:buNone/>
            </a:pPr>
            <a:r>
              <a:rPr lang="tr-TR" altLang="tr-TR" sz="2400" b="1" dirty="0" smtClean="0">
                <a:solidFill>
                  <a:srgbClr val="33CC33"/>
                </a:solidFill>
              </a:rPr>
              <a:t>			</a:t>
            </a:r>
            <a:r>
              <a:rPr lang="tr-TR" altLang="tr-TR" b="1" dirty="0" smtClean="0">
                <a:solidFill>
                  <a:srgbClr val="33CC33"/>
                </a:solidFill>
                <a:latin typeface="Comic Sans MS" pitchFamily="66" charset="0"/>
              </a:rPr>
              <a:t>Özel öğrenme güçlüğü </a:t>
            </a:r>
          </a:p>
          <a:p>
            <a:pPr algn="just">
              <a:lnSpc>
                <a:spcPct val="90000"/>
              </a:lnSpc>
              <a:buNone/>
            </a:pPr>
            <a:endParaRPr lang="tr-TR" sz="2800" b="1" dirty="0" smtClean="0">
              <a:solidFill>
                <a:srgbClr val="33CC33"/>
              </a:solidFill>
              <a:latin typeface="Comic Sans MS" pitchFamily="66" charset="0"/>
            </a:endParaRPr>
          </a:p>
          <a:p>
            <a:pPr algn="just">
              <a:lnSpc>
                <a:spcPct val="90000"/>
              </a:lnSpc>
            </a:pPr>
            <a:r>
              <a:rPr lang="tr-TR" sz="2800" dirty="0" smtClean="0">
                <a:latin typeface="Comic Sans MS" pitchFamily="66" charset="0"/>
              </a:rPr>
              <a:t>Herhangi fiziksel problemi olmayan (İşitme, Zihinsel, Görme gibi); dinleme, konuşma, okuma-yazma, akıl yürütme ile matematik becerilerinin kazanılmasında ve kullanılmasında önemli güçlükleri olan bireylerdir. </a:t>
            </a:r>
          </a:p>
          <a:p>
            <a:pPr algn="just">
              <a:lnSpc>
                <a:spcPct val="90000"/>
              </a:lnSpc>
            </a:pPr>
            <a:r>
              <a:rPr lang="tr-TR" sz="2800" dirty="0" smtClean="0">
                <a:latin typeface="Comic Sans MS" pitchFamily="66" charset="0"/>
              </a:rPr>
              <a:t>Aynı zamanda bu kişiler kendini idare etme, sosyal algılama, etkileşim sorunları vardır. Standart eğitime rağmen yaşına ve zekâsına uygun okul başarısı gösteremeyen bireylerdeki durum olarak açıklayabiliriz.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428604"/>
            <a:ext cx="7772400" cy="1323996"/>
          </a:xfrm>
        </p:spPr>
        <p:txBody>
          <a:bodyPr/>
          <a:lstStyle/>
          <a:p>
            <a:r>
              <a:rPr lang="tr-TR" b="1" dirty="0" smtClean="0">
                <a:solidFill>
                  <a:srgbClr val="7030A0"/>
                </a:solidFill>
                <a:latin typeface="Comic Sans MS" pitchFamily="66" charset="0"/>
              </a:rPr>
              <a:t>K</a:t>
            </a:r>
            <a:r>
              <a:rPr lang="tr-TR" b="1" dirty="0" smtClean="0">
                <a:solidFill>
                  <a:srgbClr val="7030A0"/>
                </a:solidFill>
                <a:latin typeface="Times New Roman" pitchFamily="18" charset="0"/>
                <a:cs typeface="Times New Roman" pitchFamily="18" charset="0"/>
              </a:rPr>
              <a:t>AYNAŞTIRMA YOLUYLA EĞİTİM NEDİR?</a:t>
            </a:r>
            <a:endParaRPr lang="tr-TR" b="1" dirty="0">
              <a:solidFill>
                <a:srgbClr val="7030A0"/>
              </a:solidFill>
              <a:latin typeface="Times New Roman" pitchFamily="18" charset="0"/>
              <a:cs typeface="Times New Roman" pitchFamily="18" charset="0"/>
            </a:endParaRPr>
          </a:p>
        </p:txBody>
      </p:sp>
      <p:pic>
        <p:nvPicPr>
          <p:cNvPr id="4" name="3 İçerik Yer Tutucusu" descr="ozelegitim.jpg"/>
          <p:cNvPicPr>
            <a:picLocks noGrp="1" noChangeAspect="1"/>
          </p:cNvPicPr>
          <p:nvPr>
            <p:ph idx="1"/>
          </p:nvPr>
        </p:nvPicPr>
        <p:blipFill>
          <a:blip r:embed="rId2" cstate="print"/>
          <a:stretch>
            <a:fillRect/>
          </a:stretch>
        </p:blipFill>
        <p:spPr>
          <a:xfrm>
            <a:off x="2214546" y="2071678"/>
            <a:ext cx="5969000" cy="442915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857620" y="3071810"/>
            <a:ext cx="4429156" cy="3286148"/>
          </a:xfrm>
        </p:spPr>
        <p:txBody>
          <a:bodyPr/>
          <a:lstStyle/>
          <a:p>
            <a:pPr algn="ctr"/>
            <a:endParaRPr lang="tr-TR" dirty="0" smtClean="0">
              <a:latin typeface="Comic Sans MS" pitchFamily="66" charset="0"/>
            </a:endParaRPr>
          </a:p>
          <a:p>
            <a:pPr algn="ctr">
              <a:buNone/>
            </a:pPr>
            <a:r>
              <a:rPr lang="tr-TR" sz="1800" dirty="0" smtClean="0">
                <a:solidFill>
                  <a:srgbClr val="C00000"/>
                </a:solidFill>
                <a:latin typeface="Comic Sans MS" pitchFamily="66" charset="0"/>
              </a:rPr>
              <a:t>Özel öğrenme güçlüğü </a:t>
            </a:r>
          </a:p>
          <a:p>
            <a:pPr algn="ctr">
              <a:buNone/>
            </a:pPr>
            <a:r>
              <a:rPr lang="tr-TR" sz="1800" dirty="0" smtClean="0">
                <a:solidFill>
                  <a:srgbClr val="C00000"/>
                </a:solidFill>
                <a:latin typeface="Comic Sans MS" pitchFamily="66" charset="0"/>
              </a:rPr>
              <a:t>3 ana başlıkta incelenir:</a:t>
            </a:r>
            <a:r>
              <a:rPr lang="tr-TR" sz="1800" dirty="0" smtClean="0">
                <a:latin typeface="Comic Sans MS" pitchFamily="66" charset="0"/>
              </a:rPr>
              <a:t> </a:t>
            </a:r>
          </a:p>
          <a:p>
            <a:pPr algn="ctr"/>
            <a:r>
              <a:rPr lang="tr-TR" sz="1800" dirty="0" smtClean="0">
                <a:latin typeface="Comic Sans MS" pitchFamily="66" charset="0"/>
              </a:rPr>
              <a:t>1- okuma bozukluğu </a:t>
            </a:r>
          </a:p>
          <a:p>
            <a:pPr algn="ctr"/>
            <a:r>
              <a:rPr lang="tr-TR" sz="1800" dirty="0" smtClean="0">
                <a:latin typeface="Comic Sans MS" pitchFamily="66" charset="0"/>
              </a:rPr>
              <a:t>( </a:t>
            </a:r>
            <a:r>
              <a:rPr lang="tr-TR" sz="1800" dirty="0" err="1" smtClean="0">
                <a:latin typeface="Comic Sans MS" pitchFamily="66" charset="0"/>
              </a:rPr>
              <a:t>disleksi</a:t>
            </a:r>
            <a:r>
              <a:rPr lang="tr-TR" sz="1800" dirty="0" smtClean="0">
                <a:latin typeface="Comic Sans MS" pitchFamily="66" charset="0"/>
              </a:rPr>
              <a:t> ) </a:t>
            </a:r>
          </a:p>
          <a:p>
            <a:pPr algn="ctr"/>
            <a:r>
              <a:rPr lang="tr-TR" sz="1800" dirty="0" smtClean="0">
                <a:latin typeface="Comic Sans MS" pitchFamily="66" charset="0"/>
              </a:rPr>
              <a:t>2- yazma bozukluğu </a:t>
            </a:r>
          </a:p>
          <a:p>
            <a:pPr algn="ctr"/>
            <a:r>
              <a:rPr lang="tr-TR" sz="1800" dirty="0" smtClean="0">
                <a:latin typeface="Comic Sans MS" pitchFamily="66" charset="0"/>
              </a:rPr>
              <a:t>( </a:t>
            </a:r>
            <a:r>
              <a:rPr lang="tr-TR" sz="1800" dirty="0" err="1" smtClean="0">
                <a:latin typeface="Comic Sans MS" pitchFamily="66" charset="0"/>
              </a:rPr>
              <a:t>disgrafi</a:t>
            </a:r>
            <a:r>
              <a:rPr lang="tr-TR" sz="1800" dirty="0" smtClean="0">
                <a:latin typeface="Comic Sans MS" pitchFamily="66" charset="0"/>
              </a:rPr>
              <a:t> ) </a:t>
            </a:r>
          </a:p>
          <a:p>
            <a:pPr algn="ctr"/>
            <a:r>
              <a:rPr lang="tr-TR" sz="1800" dirty="0" smtClean="0">
                <a:latin typeface="Comic Sans MS" pitchFamily="66" charset="0"/>
              </a:rPr>
              <a:t>3- matematik bozukluğu </a:t>
            </a:r>
          </a:p>
          <a:p>
            <a:pPr algn="ctr"/>
            <a:r>
              <a:rPr lang="tr-TR" sz="1800" dirty="0" smtClean="0">
                <a:latin typeface="Comic Sans MS" pitchFamily="66" charset="0"/>
              </a:rPr>
              <a:t>( </a:t>
            </a:r>
            <a:r>
              <a:rPr lang="tr-TR" sz="1800" dirty="0" err="1" smtClean="0">
                <a:latin typeface="Comic Sans MS" pitchFamily="66" charset="0"/>
              </a:rPr>
              <a:t>diskalkuli</a:t>
            </a:r>
            <a:r>
              <a:rPr lang="tr-TR" sz="1800" dirty="0" smtClean="0">
                <a:latin typeface="Comic Sans MS" pitchFamily="66" charset="0"/>
              </a:rPr>
              <a:t> ) </a:t>
            </a:r>
            <a:endParaRPr lang="tr-TR" sz="1800" dirty="0">
              <a:latin typeface="Comic Sans MS" pitchFamily="66" charset="0"/>
            </a:endParaRPr>
          </a:p>
        </p:txBody>
      </p:sp>
      <p:pic>
        <p:nvPicPr>
          <p:cNvPr id="1026" name="Picture 2"/>
          <p:cNvPicPr>
            <a:picLocks noChangeAspect="1" noChangeArrowheads="1"/>
          </p:cNvPicPr>
          <p:nvPr/>
        </p:nvPicPr>
        <p:blipFill>
          <a:blip r:embed="rId2" cstate="print"/>
          <a:srcRect/>
          <a:stretch>
            <a:fillRect/>
          </a:stretch>
        </p:blipFill>
        <p:spPr bwMode="auto">
          <a:xfrm>
            <a:off x="0" y="0"/>
            <a:ext cx="3357554" cy="6858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3714744" y="500042"/>
            <a:ext cx="4929190" cy="30003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214290"/>
            <a:ext cx="7772400" cy="1000132"/>
          </a:xfrm>
        </p:spPr>
        <p:txBody>
          <a:bodyPr/>
          <a:lstStyle/>
          <a:p>
            <a:r>
              <a:rPr lang="tr-TR" sz="1600" b="1" dirty="0" smtClean="0">
                <a:latin typeface="Comic Sans MS" pitchFamily="66" charset="0"/>
              </a:rPr>
              <a:t/>
            </a:r>
            <a:br>
              <a:rPr lang="tr-TR" sz="1600" b="1" dirty="0" smtClean="0">
                <a:latin typeface="Comic Sans MS" pitchFamily="66" charset="0"/>
              </a:rPr>
            </a:br>
            <a:r>
              <a:rPr lang="tr-TR" sz="1800" b="1" dirty="0" smtClean="0">
                <a:solidFill>
                  <a:srgbClr val="C00000"/>
                </a:solidFill>
                <a:latin typeface="Comic Sans MS" pitchFamily="66" charset="0"/>
              </a:rPr>
              <a:t>ÖZEL ÖĞRENME GÜÇLÜĞÜ OLAN BİREYLERİN</a:t>
            </a:r>
            <a:br>
              <a:rPr lang="tr-TR" sz="1800" b="1" dirty="0" smtClean="0">
                <a:solidFill>
                  <a:srgbClr val="C00000"/>
                </a:solidFill>
                <a:latin typeface="Comic Sans MS" pitchFamily="66" charset="0"/>
              </a:rPr>
            </a:br>
            <a:r>
              <a:rPr lang="tr-TR" sz="1800" b="1" dirty="0" smtClean="0">
                <a:solidFill>
                  <a:srgbClr val="C00000"/>
                </a:solidFill>
                <a:latin typeface="Comic Sans MS" pitchFamily="66" charset="0"/>
              </a:rPr>
              <a:t> AKADEMİK ALANDA YAŞADIKLARI GÜÇLÜKLER NELERDİR?</a:t>
            </a:r>
            <a:r>
              <a:rPr lang="tr-TR" sz="1800" dirty="0" smtClean="0"/>
              <a:t/>
            </a:r>
            <a:br>
              <a:rPr lang="tr-TR" sz="1800" dirty="0" smtClean="0"/>
            </a:br>
            <a:endParaRPr lang="tr-TR" sz="1800" dirty="0"/>
          </a:p>
        </p:txBody>
      </p:sp>
      <p:sp>
        <p:nvSpPr>
          <p:cNvPr id="3" name="2 İçerik Yer Tutucusu"/>
          <p:cNvSpPr>
            <a:spLocks noGrp="1"/>
          </p:cNvSpPr>
          <p:nvPr>
            <p:ph idx="1"/>
          </p:nvPr>
        </p:nvSpPr>
        <p:spPr>
          <a:xfrm>
            <a:off x="685800" y="1428736"/>
            <a:ext cx="7886728" cy="5000660"/>
          </a:xfrm>
        </p:spPr>
        <p:txBody>
          <a:bodyPr/>
          <a:lstStyle/>
          <a:p>
            <a:r>
              <a:rPr lang="tr-TR" sz="2400" b="1" u="sng" dirty="0" smtClean="0">
                <a:latin typeface="Comic Sans MS" pitchFamily="66" charset="0"/>
              </a:rPr>
              <a:t>Okumadaki hata türleri;</a:t>
            </a:r>
            <a:endParaRPr lang="tr-TR" sz="2400" dirty="0" smtClean="0">
              <a:latin typeface="Comic Sans MS" pitchFamily="66" charset="0"/>
            </a:endParaRPr>
          </a:p>
          <a:p>
            <a:r>
              <a:rPr lang="tr-TR" sz="2400" dirty="0" smtClean="0">
                <a:latin typeface="Comic Sans MS" pitchFamily="66" charset="0"/>
              </a:rPr>
              <a:t>* </a:t>
            </a:r>
            <a:r>
              <a:rPr lang="tr-TR" sz="2000" dirty="0" smtClean="0">
                <a:latin typeface="Comic Sans MS" pitchFamily="66" charset="0"/>
              </a:rPr>
              <a:t>Harf-ses uyumu gelişmemiştir. Bazı harflerin seslerini öğrenemez, harfin sesi ile şeklini birleştirmekte zorlanırlar.</a:t>
            </a:r>
          </a:p>
          <a:p>
            <a:r>
              <a:rPr lang="tr-TR" sz="2000" dirty="0" smtClean="0">
                <a:latin typeface="Comic Sans MS" pitchFamily="66" charset="0"/>
              </a:rPr>
              <a:t>* Harf atlama, harf ekleme, harf karıştırma; okurken sık sık harfleri karıştırırlar (dağ yerine bağ, sal yerine şal vb.).</a:t>
            </a:r>
          </a:p>
          <a:p>
            <a:r>
              <a:rPr lang="tr-TR" sz="2000" dirty="0" smtClean="0">
                <a:latin typeface="Comic Sans MS" pitchFamily="66" charset="0"/>
              </a:rPr>
              <a:t>* Hece atlama, hece ekleme, heceleri tersten okuma (top yerine pot vb.) görülür.</a:t>
            </a:r>
          </a:p>
          <a:p>
            <a:r>
              <a:rPr lang="tr-TR" sz="2000" dirty="0" smtClean="0">
                <a:latin typeface="Comic Sans MS" pitchFamily="66" charset="0"/>
              </a:rPr>
              <a:t>* Okurken kelime atlar, kelimelerin sonunu okumaz.</a:t>
            </a:r>
          </a:p>
          <a:p>
            <a:r>
              <a:rPr lang="tr-TR" sz="2000" dirty="0" smtClean="0">
                <a:latin typeface="Comic Sans MS" pitchFamily="66" charset="0"/>
              </a:rPr>
              <a:t>* Kelimeleri hecelerken ya da harflerine ayırırken zorlanır.</a:t>
            </a:r>
          </a:p>
          <a:p>
            <a:endParaRPr lang="tr-TR" sz="2400" dirty="0">
              <a:latin typeface="Comic Sans MS" pitchFamily="66" charset="0"/>
            </a:endParaRPr>
          </a:p>
        </p:txBody>
      </p:sp>
      <p:pic>
        <p:nvPicPr>
          <p:cNvPr id="4097" name="Picture 1"/>
          <p:cNvPicPr>
            <a:picLocks noChangeAspect="1" noChangeArrowheads="1"/>
          </p:cNvPicPr>
          <p:nvPr/>
        </p:nvPicPr>
        <p:blipFill>
          <a:blip r:embed="rId2" cstate="print"/>
          <a:srcRect/>
          <a:stretch>
            <a:fillRect/>
          </a:stretch>
        </p:blipFill>
        <p:spPr bwMode="auto">
          <a:xfrm>
            <a:off x="2428860" y="4786321"/>
            <a:ext cx="5572164" cy="20716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214290"/>
            <a:ext cx="7772400" cy="1000132"/>
          </a:xfrm>
        </p:spPr>
        <p:txBody>
          <a:bodyPr/>
          <a:lstStyle/>
          <a:p>
            <a:r>
              <a:rPr lang="tr-TR" sz="1600" b="1" dirty="0" smtClean="0">
                <a:latin typeface="Comic Sans MS" pitchFamily="66" charset="0"/>
              </a:rPr>
              <a:t/>
            </a:r>
            <a:br>
              <a:rPr lang="tr-TR" sz="1600" b="1" dirty="0" smtClean="0">
                <a:latin typeface="Comic Sans MS" pitchFamily="66" charset="0"/>
              </a:rPr>
            </a:br>
            <a:r>
              <a:rPr lang="tr-TR" sz="1800" b="1" dirty="0" smtClean="0">
                <a:solidFill>
                  <a:srgbClr val="C00000"/>
                </a:solidFill>
                <a:latin typeface="Comic Sans MS" pitchFamily="66" charset="0"/>
              </a:rPr>
              <a:t>ÖZEL ÖĞRENME GÜÇLÜĞÜ OLAN BİREYLERİN</a:t>
            </a:r>
            <a:br>
              <a:rPr lang="tr-TR" sz="1800" b="1" dirty="0" smtClean="0">
                <a:solidFill>
                  <a:srgbClr val="C00000"/>
                </a:solidFill>
                <a:latin typeface="Comic Sans MS" pitchFamily="66" charset="0"/>
              </a:rPr>
            </a:br>
            <a:r>
              <a:rPr lang="tr-TR" sz="1800" b="1" dirty="0" smtClean="0">
                <a:solidFill>
                  <a:srgbClr val="C00000"/>
                </a:solidFill>
                <a:latin typeface="Comic Sans MS" pitchFamily="66" charset="0"/>
              </a:rPr>
              <a:t> AKADEMİK ALANDA YAŞADIKLARI GÜÇLÜKLER NELERDİR?</a:t>
            </a:r>
            <a:r>
              <a:rPr lang="tr-TR" sz="1800" dirty="0" smtClean="0"/>
              <a:t/>
            </a:r>
            <a:br>
              <a:rPr lang="tr-TR" sz="1800" dirty="0" smtClean="0"/>
            </a:br>
            <a:endParaRPr lang="tr-TR" sz="1800" dirty="0"/>
          </a:p>
        </p:txBody>
      </p:sp>
      <p:sp>
        <p:nvSpPr>
          <p:cNvPr id="3" name="2 İçerik Yer Tutucusu"/>
          <p:cNvSpPr>
            <a:spLocks noGrp="1"/>
          </p:cNvSpPr>
          <p:nvPr>
            <p:ph idx="1"/>
          </p:nvPr>
        </p:nvSpPr>
        <p:spPr>
          <a:xfrm>
            <a:off x="685800" y="1428736"/>
            <a:ext cx="7886728" cy="5000660"/>
          </a:xfrm>
        </p:spPr>
        <p:txBody>
          <a:bodyPr/>
          <a:lstStyle/>
          <a:p>
            <a:r>
              <a:rPr lang="tr-TR" sz="2400" b="1" u="sng" dirty="0" smtClean="0">
                <a:latin typeface="Comic Sans MS" pitchFamily="66" charset="0"/>
              </a:rPr>
              <a:t>Okumadaki hata türleri;</a:t>
            </a:r>
            <a:endParaRPr lang="tr-TR" sz="2400" dirty="0" smtClean="0">
              <a:latin typeface="Comic Sans MS" pitchFamily="66" charset="0"/>
            </a:endParaRPr>
          </a:p>
          <a:p>
            <a:r>
              <a:rPr lang="tr-TR" sz="2000" dirty="0" smtClean="0">
                <a:latin typeface="Comic Sans MS" pitchFamily="66" charset="0"/>
              </a:rPr>
              <a:t>* Söylenen harfleri veya kelimeleri yanlış anlayabilirler. (s yerine ş, can yerine çan gibi)</a:t>
            </a:r>
          </a:p>
          <a:p>
            <a:r>
              <a:rPr lang="tr-TR" sz="2000" dirty="0" smtClean="0">
                <a:latin typeface="Comic Sans MS" pitchFamily="66" charset="0"/>
              </a:rPr>
              <a:t>Benzer kelimeleri birbirine karıştırırlar. (incir yerine zincir, en yerine ne  vb)</a:t>
            </a:r>
          </a:p>
          <a:p>
            <a:r>
              <a:rPr lang="tr-TR" sz="2000" dirty="0" smtClean="0">
                <a:latin typeface="Comic Sans MS" pitchFamily="66" charset="0"/>
              </a:rPr>
              <a:t>* Okurken satır atlar.</a:t>
            </a:r>
          </a:p>
          <a:p>
            <a:r>
              <a:rPr lang="tr-TR" sz="2000" dirty="0" smtClean="0">
                <a:latin typeface="Comic Sans MS" pitchFamily="66" charset="0"/>
              </a:rPr>
              <a:t>* Sözcüğü tahmin ederek okur ya da kısaltır.</a:t>
            </a:r>
          </a:p>
          <a:p>
            <a:r>
              <a:rPr lang="tr-TR" sz="2000" dirty="0" smtClean="0">
                <a:latin typeface="Comic Sans MS" pitchFamily="66" charset="0"/>
              </a:rPr>
              <a:t>* Okuma, hız ve nitelik açısından yaşıtlarıyla aynı seviyede değildir.</a:t>
            </a:r>
          </a:p>
          <a:p>
            <a:r>
              <a:rPr lang="tr-TR" sz="2000" dirty="0" smtClean="0">
                <a:latin typeface="Comic Sans MS" pitchFamily="66" charset="0"/>
              </a:rPr>
              <a:t>* Sesli okuma sırasında vurgulamayı inişli, çıkışlı bir ses tonuyla yaparlar ve noktalama işaretlerini göremezler.</a:t>
            </a:r>
          </a:p>
          <a:p>
            <a:r>
              <a:rPr lang="tr-TR" sz="2000" dirty="0" smtClean="0">
                <a:latin typeface="Comic Sans MS" pitchFamily="66" charset="0"/>
              </a:rPr>
              <a:t>* Sınıf düzeyinde bir parçayı okuduğunda anlamakta zorlanır, başkasının okuduğunu daha iyi anlarlar</a:t>
            </a:r>
            <a:r>
              <a:rPr lang="tr-TR" sz="2400" dirty="0" smtClean="0"/>
              <a:t>.</a:t>
            </a:r>
          </a:p>
          <a:p>
            <a:endParaRPr lang="tr-TR" sz="2400" dirty="0">
              <a:latin typeface="Comic Sans MS" pitchFamily="66"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214290"/>
            <a:ext cx="7772400" cy="1000132"/>
          </a:xfrm>
        </p:spPr>
        <p:txBody>
          <a:bodyPr/>
          <a:lstStyle/>
          <a:p>
            <a:r>
              <a:rPr lang="tr-TR" sz="1600" b="1" dirty="0" smtClean="0">
                <a:latin typeface="Comic Sans MS" pitchFamily="66" charset="0"/>
              </a:rPr>
              <a:t/>
            </a:r>
            <a:br>
              <a:rPr lang="tr-TR" sz="1600" b="1" dirty="0" smtClean="0">
                <a:latin typeface="Comic Sans MS" pitchFamily="66" charset="0"/>
              </a:rPr>
            </a:br>
            <a:r>
              <a:rPr lang="tr-TR" sz="1800" b="1" dirty="0" smtClean="0">
                <a:solidFill>
                  <a:srgbClr val="C00000"/>
                </a:solidFill>
                <a:latin typeface="Comic Sans MS" pitchFamily="66" charset="0"/>
              </a:rPr>
              <a:t>ÖZEL ÖĞRENME GÜÇLÜĞÜ OLAN BİREYLERİN</a:t>
            </a:r>
            <a:br>
              <a:rPr lang="tr-TR" sz="1800" b="1" dirty="0" smtClean="0">
                <a:solidFill>
                  <a:srgbClr val="C00000"/>
                </a:solidFill>
                <a:latin typeface="Comic Sans MS" pitchFamily="66" charset="0"/>
              </a:rPr>
            </a:br>
            <a:r>
              <a:rPr lang="tr-TR" sz="1800" b="1" dirty="0" smtClean="0">
                <a:solidFill>
                  <a:srgbClr val="C00000"/>
                </a:solidFill>
                <a:latin typeface="Comic Sans MS" pitchFamily="66" charset="0"/>
              </a:rPr>
              <a:t> AKADEMİK ALANDA YAŞADIKLARI GÜÇLÜKLER NELERDİR?</a:t>
            </a:r>
            <a:r>
              <a:rPr lang="tr-TR" sz="1800" dirty="0" smtClean="0"/>
              <a:t/>
            </a:r>
            <a:br>
              <a:rPr lang="tr-TR" sz="1800" dirty="0" smtClean="0"/>
            </a:br>
            <a:endParaRPr lang="tr-TR" sz="1800" dirty="0"/>
          </a:p>
        </p:txBody>
      </p:sp>
      <p:sp>
        <p:nvSpPr>
          <p:cNvPr id="3" name="2 İçerik Yer Tutucusu"/>
          <p:cNvSpPr>
            <a:spLocks noGrp="1"/>
          </p:cNvSpPr>
          <p:nvPr>
            <p:ph idx="1"/>
          </p:nvPr>
        </p:nvSpPr>
        <p:spPr>
          <a:xfrm>
            <a:off x="685800" y="1428736"/>
            <a:ext cx="7886728" cy="5000660"/>
          </a:xfrm>
        </p:spPr>
        <p:txBody>
          <a:bodyPr/>
          <a:lstStyle/>
          <a:p>
            <a:r>
              <a:rPr lang="tr-TR" sz="2400" b="1" u="sng" dirty="0" smtClean="0"/>
              <a:t>Yazmadaki hata türleri;</a:t>
            </a:r>
            <a:endParaRPr lang="tr-TR" sz="2400" dirty="0" smtClean="0"/>
          </a:p>
          <a:p>
            <a:r>
              <a:rPr lang="tr-TR" sz="2400" dirty="0" smtClean="0"/>
              <a:t>* Yaşıtlarına oranla el yazısı okunaksız ve çirkindir. Sınıf düzeyine göre yazı yazması yavaştır, yazı yazarken çok zaman harcarlar.</a:t>
            </a:r>
          </a:p>
          <a:p>
            <a:r>
              <a:rPr lang="tr-TR" sz="2400" dirty="0" smtClean="0"/>
              <a:t>* Tahtadaki yazıyı defterine aktarırken ya da okunanı defterine yazarken zorlanır.</a:t>
            </a:r>
          </a:p>
          <a:p>
            <a:r>
              <a:rPr lang="tr-TR" sz="2400" dirty="0" smtClean="0"/>
              <a:t>* Sayfayı yanlış ve düzensiz kullanırlar, iki çizgi arasına yazamazlar.</a:t>
            </a:r>
          </a:p>
          <a:p>
            <a:r>
              <a:rPr lang="tr-TR" sz="2400" dirty="0" smtClean="0"/>
              <a:t>* Yazı yazarken harf atlama, harf ekleme ve harf karıştırma görülür. Örn;(b-d, m-n, ı-i, d-t, ğ-g, g-y gibi.)</a:t>
            </a:r>
          </a:p>
          <a:p>
            <a:r>
              <a:rPr lang="tr-TR" sz="2400" dirty="0" smtClean="0"/>
              <a:t>* Yazarken hece atlama, hece ekleme, heceyi karıştırarak yazma görülür.</a:t>
            </a:r>
          </a:p>
          <a:p>
            <a:endParaRPr lang="tr-TR" sz="2400" dirty="0">
              <a:latin typeface="Comic Sans MS" pitchFamily="66"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214290"/>
            <a:ext cx="7772400" cy="1000132"/>
          </a:xfrm>
        </p:spPr>
        <p:txBody>
          <a:bodyPr/>
          <a:lstStyle/>
          <a:p>
            <a:r>
              <a:rPr lang="tr-TR" sz="1600" b="1" dirty="0" smtClean="0">
                <a:latin typeface="Comic Sans MS" pitchFamily="66" charset="0"/>
              </a:rPr>
              <a:t/>
            </a:r>
            <a:br>
              <a:rPr lang="tr-TR" sz="1600" b="1" dirty="0" smtClean="0">
                <a:latin typeface="Comic Sans MS" pitchFamily="66" charset="0"/>
              </a:rPr>
            </a:br>
            <a:r>
              <a:rPr lang="tr-TR" sz="1800" b="1" dirty="0" smtClean="0">
                <a:solidFill>
                  <a:srgbClr val="C00000"/>
                </a:solidFill>
                <a:latin typeface="Comic Sans MS" pitchFamily="66" charset="0"/>
              </a:rPr>
              <a:t>ÖZEL ÖĞRENME GÜÇLÜĞÜ OLAN BİREYLERİN</a:t>
            </a:r>
            <a:br>
              <a:rPr lang="tr-TR" sz="1800" b="1" dirty="0" smtClean="0">
                <a:solidFill>
                  <a:srgbClr val="C00000"/>
                </a:solidFill>
                <a:latin typeface="Comic Sans MS" pitchFamily="66" charset="0"/>
              </a:rPr>
            </a:br>
            <a:r>
              <a:rPr lang="tr-TR" sz="1800" b="1" dirty="0" smtClean="0">
                <a:solidFill>
                  <a:srgbClr val="C00000"/>
                </a:solidFill>
                <a:latin typeface="Comic Sans MS" pitchFamily="66" charset="0"/>
              </a:rPr>
              <a:t> AKADEMİK ALANDA YAŞADIKLARI GÜÇLÜKLER NELERDİR?</a:t>
            </a:r>
            <a:r>
              <a:rPr lang="tr-TR" sz="1800" dirty="0" smtClean="0"/>
              <a:t/>
            </a:r>
            <a:br>
              <a:rPr lang="tr-TR" sz="1800" dirty="0" smtClean="0"/>
            </a:br>
            <a:endParaRPr lang="tr-TR" sz="1800" dirty="0"/>
          </a:p>
        </p:txBody>
      </p:sp>
      <p:sp>
        <p:nvSpPr>
          <p:cNvPr id="3" name="2 İçerik Yer Tutucusu"/>
          <p:cNvSpPr>
            <a:spLocks noGrp="1"/>
          </p:cNvSpPr>
          <p:nvPr>
            <p:ph idx="1"/>
          </p:nvPr>
        </p:nvSpPr>
        <p:spPr>
          <a:xfrm>
            <a:off x="785786" y="1428736"/>
            <a:ext cx="8143932" cy="5286412"/>
          </a:xfrm>
        </p:spPr>
        <p:txBody>
          <a:bodyPr/>
          <a:lstStyle/>
          <a:p>
            <a:r>
              <a:rPr lang="tr-TR" sz="2400" b="1" u="sng" dirty="0" smtClean="0"/>
              <a:t>Yazmadaki hata türleri;</a:t>
            </a:r>
            <a:endParaRPr lang="tr-TR" sz="2400" dirty="0" smtClean="0"/>
          </a:p>
          <a:p>
            <a:r>
              <a:rPr lang="tr-TR" sz="2400" dirty="0" smtClean="0"/>
              <a:t>Kelimeleri çok yer kaplayacak şekilde aralıklı yazarlar ya da kelimeler arasında hiç boşluk bırakmadan birleşik yazarlar.</a:t>
            </a:r>
          </a:p>
          <a:p>
            <a:r>
              <a:rPr lang="tr-TR" sz="2400" dirty="0" smtClean="0"/>
              <a:t>* Kelimeyi iki-üç parçaya bölerek yazar. Örn; “kal em, </a:t>
            </a:r>
            <a:r>
              <a:rPr lang="tr-TR" sz="2400" dirty="0" smtClean="0">
                <a:solidFill>
                  <a:srgbClr val="FF0000"/>
                </a:solidFill>
              </a:rPr>
              <a:t>yapa bil </a:t>
            </a:r>
            <a:r>
              <a:rPr lang="tr-TR" sz="2400" dirty="0" err="1" smtClean="0">
                <a:solidFill>
                  <a:srgbClr val="FF0000"/>
                </a:solidFill>
              </a:rPr>
              <a:t>mektedir</a:t>
            </a:r>
            <a:r>
              <a:rPr lang="tr-TR" sz="2400" dirty="0" smtClean="0"/>
              <a:t>” gibi.</a:t>
            </a:r>
          </a:p>
          <a:p>
            <a:r>
              <a:rPr lang="tr-TR" sz="2400" dirty="0" smtClean="0"/>
              <a:t>*Aynadan görüntü olarak nitelenen yazı biçimi görülür. Örn; “</a:t>
            </a:r>
            <a:r>
              <a:rPr lang="tr-TR" sz="2400" dirty="0" smtClean="0">
                <a:solidFill>
                  <a:srgbClr val="FF0000"/>
                </a:solidFill>
              </a:rPr>
              <a:t>ve</a:t>
            </a:r>
            <a:r>
              <a:rPr lang="tr-TR" sz="2400" dirty="0" smtClean="0"/>
              <a:t>” yerine “</a:t>
            </a:r>
            <a:r>
              <a:rPr lang="tr-TR" sz="2400" dirty="0" smtClean="0">
                <a:solidFill>
                  <a:srgbClr val="FF0000"/>
                </a:solidFill>
              </a:rPr>
              <a:t>ev</a:t>
            </a:r>
            <a:r>
              <a:rPr lang="tr-TR" sz="2400" dirty="0" smtClean="0"/>
              <a:t>” yazmak gibi.</a:t>
            </a:r>
          </a:p>
          <a:p>
            <a:r>
              <a:rPr lang="tr-TR" sz="2400" dirty="0" smtClean="0"/>
              <a:t>* Sınıf düzeyine göre yazılı imla ve noktalama hataları yapar, büyük-küçük harfi doğru kullanmama ve hece bölme hataları yapar.</a:t>
            </a:r>
          </a:p>
          <a:p>
            <a:r>
              <a:rPr lang="tr-TR" sz="2400" dirty="0" smtClean="0"/>
              <a:t>* Aşırı düzensiz olabilirler (defter ve kitapları kırışıktır, defter kenarları kıvrılmıştır).</a:t>
            </a:r>
          </a:p>
          <a:p>
            <a:endParaRPr lang="tr-TR" sz="2400" dirty="0">
              <a:latin typeface="Comic Sans MS" pitchFamily="66"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214290"/>
            <a:ext cx="7772400" cy="1000132"/>
          </a:xfrm>
        </p:spPr>
        <p:txBody>
          <a:bodyPr/>
          <a:lstStyle/>
          <a:p>
            <a:r>
              <a:rPr lang="tr-TR" sz="1600" b="1" dirty="0" smtClean="0">
                <a:latin typeface="Comic Sans MS" pitchFamily="66" charset="0"/>
              </a:rPr>
              <a:t/>
            </a:r>
            <a:br>
              <a:rPr lang="tr-TR" sz="1600" b="1" dirty="0" smtClean="0">
                <a:latin typeface="Comic Sans MS" pitchFamily="66" charset="0"/>
              </a:rPr>
            </a:br>
            <a:r>
              <a:rPr lang="tr-TR" sz="1800" b="1" dirty="0" smtClean="0">
                <a:solidFill>
                  <a:srgbClr val="C00000"/>
                </a:solidFill>
                <a:latin typeface="Comic Sans MS" pitchFamily="66" charset="0"/>
              </a:rPr>
              <a:t>ÖZEL ÖĞRENME GÜÇLÜĞÜ OLAN BİREYLERİN</a:t>
            </a:r>
            <a:br>
              <a:rPr lang="tr-TR" sz="1800" b="1" dirty="0" smtClean="0">
                <a:solidFill>
                  <a:srgbClr val="C00000"/>
                </a:solidFill>
                <a:latin typeface="Comic Sans MS" pitchFamily="66" charset="0"/>
              </a:rPr>
            </a:br>
            <a:r>
              <a:rPr lang="tr-TR" sz="1800" b="1" dirty="0" smtClean="0">
                <a:solidFill>
                  <a:srgbClr val="C00000"/>
                </a:solidFill>
                <a:latin typeface="Comic Sans MS" pitchFamily="66" charset="0"/>
              </a:rPr>
              <a:t> AKADEMİK ALANDA YAŞADIKLARI GÜÇLÜKLER NELERDİR?</a:t>
            </a:r>
            <a:r>
              <a:rPr lang="tr-TR" sz="1800" dirty="0" smtClean="0"/>
              <a:t/>
            </a:r>
            <a:br>
              <a:rPr lang="tr-TR" sz="1800" dirty="0" smtClean="0"/>
            </a:br>
            <a:endParaRPr lang="tr-TR" sz="1800" dirty="0"/>
          </a:p>
        </p:txBody>
      </p:sp>
      <p:sp>
        <p:nvSpPr>
          <p:cNvPr id="3" name="2 İçerik Yer Tutucusu"/>
          <p:cNvSpPr>
            <a:spLocks noGrp="1"/>
          </p:cNvSpPr>
          <p:nvPr>
            <p:ph idx="1"/>
          </p:nvPr>
        </p:nvSpPr>
        <p:spPr>
          <a:xfrm>
            <a:off x="785786" y="1428736"/>
            <a:ext cx="8143932" cy="5286412"/>
          </a:xfrm>
        </p:spPr>
        <p:txBody>
          <a:bodyPr/>
          <a:lstStyle/>
          <a:p>
            <a:r>
              <a:rPr lang="tr-TR" sz="2400" b="1" u="sng" dirty="0" smtClean="0"/>
              <a:t>Matematikteki hata türleri,</a:t>
            </a:r>
            <a:endParaRPr lang="tr-TR" sz="2400" dirty="0" smtClean="0"/>
          </a:p>
          <a:p>
            <a:r>
              <a:rPr lang="tr-TR" sz="2400" dirty="0" smtClean="0"/>
              <a:t>* Sayı kavramını anlamakta zorlanır. Sayılar arasındaki büyüklük küçüklük ilişkisini kavrayamaz.</a:t>
            </a:r>
          </a:p>
          <a:p>
            <a:r>
              <a:rPr lang="tr-TR" sz="2400" dirty="0" smtClean="0"/>
              <a:t>* Çok basamaklı sayıları okumakta ve yazmakta zorlanır.</a:t>
            </a:r>
          </a:p>
          <a:p>
            <a:r>
              <a:rPr lang="tr-TR" sz="2400" dirty="0" smtClean="0"/>
              <a:t>* Ritmik saymada zorlanır.</a:t>
            </a:r>
          </a:p>
          <a:p>
            <a:r>
              <a:rPr lang="tr-TR" sz="2400" dirty="0" smtClean="0"/>
              <a:t>* Sınıf düzeyine göre çarpım tablosunu ezberlemekte zorlanır.</a:t>
            </a:r>
          </a:p>
          <a:p>
            <a:r>
              <a:rPr lang="tr-TR" sz="2400" dirty="0" smtClean="0"/>
              <a:t>* Kesirli ifadeleri anlamakta zorlanır.</a:t>
            </a:r>
          </a:p>
          <a:p>
            <a:r>
              <a:rPr lang="tr-TR" sz="2400" dirty="0" smtClean="0"/>
              <a:t>* Bazı aritmetik sembolleri öğrenmekte zorlanır, karıştırır. ( + ) yerine (X) kullanmak gibi</a:t>
            </a:r>
            <a:endParaRPr lang="tr-TR" sz="2400" dirty="0">
              <a:latin typeface="Comic Sans MS" pitchFamily="66"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214290"/>
            <a:ext cx="7772400" cy="1000132"/>
          </a:xfrm>
        </p:spPr>
        <p:txBody>
          <a:bodyPr/>
          <a:lstStyle/>
          <a:p>
            <a:r>
              <a:rPr lang="tr-TR" sz="1600" b="1" dirty="0" smtClean="0">
                <a:latin typeface="Comic Sans MS" pitchFamily="66" charset="0"/>
              </a:rPr>
              <a:t/>
            </a:r>
            <a:br>
              <a:rPr lang="tr-TR" sz="1600" b="1" dirty="0" smtClean="0">
                <a:latin typeface="Comic Sans MS" pitchFamily="66" charset="0"/>
              </a:rPr>
            </a:br>
            <a:r>
              <a:rPr lang="tr-TR" sz="1800" b="1" dirty="0" smtClean="0">
                <a:solidFill>
                  <a:srgbClr val="C00000"/>
                </a:solidFill>
                <a:latin typeface="Comic Sans MS" pitchFamily="66" charset="0"/>
              </a:rPr>
              <a:t>ÖZEL ÖĞRENME GÜÇLÜĞÜ OLAN BİREYLERİN</a:t>
            </a:r>
            <a:br>
              <a:rPr lang="tr-TR" sz="1800" b="1" dirty="0" smtClean="0">
                <a:solidFill>
                  <a:srgbClr val="C00000"/>
                </a:solidFill>
                <a:latin typeface="Comic Sans MS" pitchFamily="66" charset="0"/>
              </a:rPr>
            </a:br>
            <a:r>
              <a:rPr lang="tr-TR" sz="1800" b="1" dirty="0" smtClean="0">
                <a:solidFill>
                  <a:srgbClr val="C00000"/>
                </a:solidFill>
                <a:latin typeface="Comic Sans MS" pitchFamily="66" charset="0"/>
              </a:rPr>
              <a:t> AKADEMİK ALANDA YAŞADIKLARI GÜÇLÜKLER NELERDİR?</a:t>
            </a:r>
            <a:r>
              <a:rPr lang="tr-TR" sz="1800" dirty="0" smtClean="0"/>
              <a:t/>
            </a:r>
            <a:br>
              <a:rPr lang="tr-TR" sz="1800" dirty="0" smtClean="0"/>
            </a:br>
            <a:endParaRPr lang="tr-TR" sz="1800" dirty="0"/>
          </a:p>
        </p:txBody>
      </p:sp>
      <p:sp>
        <p:nvSpPr>
          <p:cNvPr id="3" name="2 İçerik Yer Tutucusu"/>
          <p:cNvSpPr>
            <a:spLocks noGrp="1"/>
          </p:cNvSpPr>
          <p:nvPr>
            <p:ph idx="1"/>
          </p:nvPr>
        </p:nvSpPr>
        <p:spPr>
          <a:xfrm>
            <a:off x="785786" y="1428736"/>
            <a:ext cx="8072494" cy="5000660"/>
          </a:xfrm>
        </p:spPr>
        <p:txBody>
          <a:bodyPr/>
          <a:lstStyle/>
          <a:p>
            <a:r>
              <a:rPr lang="tr-TR" sz="2400" b="1" u="sng" dirty="0" smtClean="0"/>
              <a:t>Matematikteki hata türleri,</a:t>
            </a:r>
          </a:p>
          <a:p>
            <a:pPr>
              <a:buNone/>
            </a:pPr>
            <a:endParaRPr lang="tr-TR" sz="2400" dirty="0" smtClean="0"/>
          </a:p>
          <a:p>
            <a:r>
              <a:rPr lang="tr-TR" sz="2000" dirty="0" smtClean="0"/>
              <a:t>Dört işlemi yaparken yavaştır, parmak sayar, işlem hataları yapar.</a:t>
            </a:r>
          </a:p>
          <a:p>
            <a:r>
              <a:rPr lang="tr-TR" sz="2000" dirty="0" smtClean="0"/>
              <a:t>Problemi çözüme götürecek işleme karar vermekte zorlanır.</a:t>
            </a:r>
          </a:p>
          <a:p>
            <a:r>
              <a:rPr lang="tr-TR" sz="2000" dirty="0" smtClean="0"/>
              <a:t>Birden fazla işlem gerektiren </a:t>
            </a:r>
          </a:p>
          <a:p>
            <a:pPr>
              <a:buNone/>
            </a:pPr>
            <a:r>
              <a:rPr lang="tr-TR" sz="2000" dirty="0" smtClean="0"/>
              <a:t>     problemleri çözemezler.</a:t>
            </a:r>
          </a:p>
          <a:p>
            <a:r>
              <a:rPr lang="tr-TR" sz="2000" dirty="0" smtClean="0"/>
              <a:t>İşlemleri bozuk sıra ile yaparlar.</a:t>
            </a:r>
          </a:p>
          <a:p>
            <a:r>
              <a:rPr lang="tr-TR" sz="2000" dirty="0" smtClean="0"/>
              <a:t>Saat kavramını algılama ve saatin </a:t>
            </a:r>
          </a:p>
          <a:p>
            <a:pPr>
              <a:buNone/>
            </a:pPr>
            <a:r>
              <a:rPr lang="tr-TR" sz="2000" dirty="0" smtClean="0"/>
              <a:t>     rakamlarını dairenin içine </a:t>
            </a:r>
          </a:p>
          <a:p>
            <a:pPr>
              <a:buNone/>
            </a:pPr>
            <a:r>
              <a:rPr lang="tr-TR" sz="2000" dirty="0" smtClean="0"/>
              <a:t>     yerleştirmekte zorlanır.</a:t>
            </a:r>
          </a:p>
          <a:p>
            <a:r>
              <a:rPr lang="tr-TR" sz="2000" dirty="0" smtClean="0"/>
              <a:t>Geometrik ilişkileri kavramada zorlanırlar.</a:t>
            </a:r>
          </a:p>
          <a:p>
            <a:r>
              <a:rPr lang="tr-TR" sz="2000" dirty="0" smtClean="0"/>
              <a:t>Sayıları bozuk yazar, sıklıkla yer değiştirirler. </a:t>
            </a:r>
          </a:p>
          <a:p>
            <a:pPr>
              <a:buNone/>
            </a:pPr>
            <a:r>
              <a:rPr lang="tr-TR" sz="2000" dirty="0" smtClean="0"/>
              <a:t>          ( ters dönmüş ya da baş aşağı )</a:t>
            </a:r>
          </a:p>
          <a:p>
            <a:pPr>
              <a:buNone/>
            </a:pPr>
            <a:endParaRPr lang="tr-TR" sz="2000" dirty="0" smtClean="0"/>
          </a:p>
          <a:p>
            <a:pPr>
              <a:buNone/>
            </a:pPr>
            <a:endParaRPr lang="tr-TR" sz="2000" dirty="0"/>
          </a:p>
        </p:txBody>
      </p:sp>
      <p:pic>
        <p:nvPicPr>
          <p:cNvPr id="4" name="Picture 3"/>
          <p:cNvPicPr>
            <a:picLocks noChangeAspect="1" noChangeArrowheads="1"/>
          </p:cNvPicPr>
          <p:nvPr/>
        </p:nvPicPr>
        <p:blipFill>
          <a:blip r:embed="rId2" cstate="print"/>
          <a:srcRect/>
          <a:stretch>
            <a:fillRect/>
          </a:stretch>
        </p:blipFill>
        <p:spPr bwMode="auto">
          <a:xfrm rot="20421485">
            <a:off x="6267624" y="3240068"/>
            <a:ext cx="2857488" cy="33576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214290"/>
            <a:ext cx="7772400" cy="1000132"/>
          </a:xfrm>
        </p:spPr>
        <p:txBody>
          <a:bodyPr/>
          <a:lstStyle/>
          <a:p>
            <a:r>
              <a:rPr lang="tr-TR" sz="1600" b="1" dirty="0" smtClean="0">
                <a:latin typeface="Comic Sans MS" pitchFamily="66" charset="0"/>
              </a:rPr>
              <a:t/>
            </a:r>
            <a:br>
              <a:rPr lang="tr-TR" sz="1600" b="1" dirty="0" smtClean="0">
                <a:latin typeface="Comic Sans MS" pitchFamily="66" charset="0"/>
              </a:rPr>
            </a:br>
            <a:r>
              <a:rPr lang="tr-TR" sz="1800" b="1" dirty="0" smtClean="0">
                <a:solidFill>
                  <a:srgbClr val="C00000"/>
                </a:solidFill>
                <a:latin typeface="Comic Sans MS" pitchFamily="66" charset="0"/>
              </a:rPr>
              <a:t>ÖZEL ÖĞRENME GÜÇLÜĞÜ OLAN BİREYLERİN</a:t>
            </a:r>
            <a:br>
              <a:rPr lang="tr-TR" sz="1800" b="1" dirty="0" smtClean="0">
                <a:solidFill>
                  <a:srgbClr val="C00000"/>
                </a:solidFill>
                <a:latin typeface="Comic Sans MS" pitchFamily="66" charset="0"/>
              </a:rPr>
            </a:br>
            <a:r>
              <a:rPr lang="tr-TR" sz="1800" b="1" dirty="0" smtClean="0">
                <a:solidFill>
                  <a:srgbClr val="C00000"/>
                </a:solidFill>
                <a:latin typeface="Comic Sans MS" pitchFamily="66" charset="0"/>
              </a:rPr>
              <a:t> AKADEMİK ALANDA YAŞADIKLARI GÜÇLÜKLER NELERDİR?</a:t>
            </a:r>
            <a:r>
              <a:rPr lang="tr-TR" sz="1800" dirty="0" smtClean="0"/>
              <a:t/>
            </a:r>
            <a:br>
              <a:rPr lang="tr-TR" sz="1800" dirty="0" smtClean="0"/>
            </a:br>
            <a:endParaRPr lang="tr-TR" sz="1800" dirty="0"/>
          </a:p>
        </p:txBody>
      </p:sp>
      <p:sp>
        <p:nvSpPr>
          <p:cNvPr id="3" name="2 İçerik Yer Tutucusu"/>
          <p:cNvSpPr>
            <a:spLocks noGrp="1"/>
          </p:cNvSpPr>
          <p:nvPr>
            <p:ph idx="1"/>
          </p:nvPr>
        </p:nvSpPr>
        <p:spPr>
          <a:xfrm>
            <a:off x="785786" y="1428736"/>
            <a:ext cx="8143932" cy="5286412"/>
          </a:xfrm>
        </p:spPr>
        <p:txBody>
          <a:bodyPr/>
          <a:lstStyle/>
          <a:p>
            <a:r>
              <a:rPr lang="tr-TR" sz="2400" b="1" u="sng" dirty="0" smtClean="0"/>
              <a:t>Çalışma alışkanlığı;</a:t>
            </a:r>
          </a:p>
          <a:p>
            <a:pPr>
              <a:buNone/>
            </a:pPr>
            <a:endParaRPr lang="tr-TR" sz="2400" dirty="0" smtClean="0"/>
          </a:p>
          <a:p>
            <a:r>
              <a:rPr lang="tr-TR" sz="2400" dirty="0" smtClean="0"/>
              <a:t>* Ev ödevlerini almaz ya da eksik alır.</a:t>
            </a:r>
          </a:p>
          <a:p>
            <a:r>
              <a:rPr lang="tr-TR" sz="2400" dirty="0" smtClean="0"/>
              <a:t>* Ev ödevlerini yaparken yavaş ve verimsizdir.</a:t>
            </a:r>
          </a:p>
          <a:p>
            <a:r>
              <a:rPr lang="tr-TR" sz="2400" dirty="0" smtClean="0"/>
              <a:t>* Ders çalışırken sık sık ara verir, çabuk sıkılır, ders çalışmayı sevmez.</a:t>
            </a:r>
          </a:p>
          <a:p>
            <a:r>
              <a:rPr lang="tr-TR" sz="2400" dirty="0" smtClean="0"/>
              <a:t>* Ev ödevlerini yaparken birilerinin yardımına ihtiyaç duyar, kendi başına çalışma alışkanlığı gelişmemiştir.</a:t>
            </a:r>
          </a:p>
          <a:p>
            <a:r>
              <a:rPr lang="tr-TR" sz="2400" dirty="0" smtClean="0"/>
              <a:t>* Öğrenme stratejileri eksiktir. Öğrenilecek konuyu organize etmekte zorlanır.</a:t>
            </a:r>
            <a:endParaRPr lang="tr-TR" sz="24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214290"/>
            <a:ext cx="7772400" cy="1000132"/>
          </a:xfrm>
        </p:spPr>
        <p:txBody>
          <a:bodyPr/>
          <a:lstStyle/>
          <a:p>
            <a:r>
              <a:rPr lang="tr-TR" sz="1600" b="1" dirty="0" smtClean="0">
                <a:latin typeface="Comic Sans MS" pitchFamily="66" charset="0"/>
              </a:rPr>
              <a:t/>
            </a:r>
            <a:br>
              <a:rPr lang="tr-TR" sz="1600" b="1" dirty="0" smtClean="0">
                <a:latin typeface="Comic Sans MS" pitchFamily="66" charset="0"/>
              </a:rPr>
            </a:br>
            <a:r>
              <a:rPr lang="tr-TR" sz="1800" b="1" dirty="0" smtClean="0">
                <a:solidFill>
                  <a:srgbClr val="C00000"/>
                </a:solidFill>
                <a:latin typeface="Comic Sans MS" pitchFamily="66" charset="0"/>
              </a:rPr>
              <a:t>ÖZEL ÖĞRENME GÜÇLÜĞÜ OLAN BİREYLERİN</a:t>
            </a:r>
            <a:br>
              <a:rPr lang="tr-TR" sz="1800" b="1" dirty="0" smtClean="0">
                <a:solidFill>
                  <a:srgbClr val="C00000"/>
                </a:solidFill>
                <a:latin typeface="Comic Sans MS" pitchFamily="66" charset="0"/>
              </a:rPr>
            </a:br>
            <a:r>
              <a:rPr lang="tr-TR" sz="1800" b="1" dirty="0" smtClean="0">
                <a:solidFill>
                  <a:srgbClr val="C00000"/>
                </a:solidFill>
                <a:latin typeface="Comic Sans MS" pitchFamily="66" charset="0"/>
              </a:rPr>
              <a:t> AKADEMİK ALANDA YAŞADIKLARI GÜÇLÜKLER NELERDİR?</a:t>
            </a:r>
            <a:r>
              <a:rPr lang="tr-TR" sz="1800" dirty="0" smtClean="0"/>
              <a:t/>
            </a:r>
            <a:br>
              <a:rPr lang="tr-TR" sz="1800" dirty="0" smtClean="0"/>
            </a:br>
            <a:endParaRPr lang="tr-TR" sz="1800" dirty="0"/>
          </a:p>
        </p:txBody>
      </p:sp>
      <p:sp>
        <p:nvSpPr>
          <p:cNvPr id="3" name="2 İçerik Yer Tutucusu"/>
          <p:cNvSpPr>
            <a:spLocks noGrp="1"/>
          </p:cNvSpPr>
          <p:nvPr>
            <p:ph idx="1"/>
          </p:nvPr>
        </p:nvSpPr>
        <p:spPr>
          <a:xfrm>
            <a:off x="785786" y="1428736"/>
            <a:ext cx="8143932" cy="5286412"/>
          </a:xfrm>
        </p:spPr>
        <p:txBody>
          <a:bodyPr/>
          <a:lstStyle/>
          <a:p>
            <a:r>
              <a:rPr lang="tr-TR" sz="2400" b="1" u="sng" dirty="0" smtClean="0"/>
              <a:t>Organize olma becerisi;</a:t>
            </a:r>
            <a:endParaRPr lang="tr-TR" sz="2400" dirty="0" smtClean="0"/>
          </a:p>
          <a:p>
            <a:r>
              <a:rPr lang="tr-TR" sz="2400" dirty="0" smtClean="0"/>
              <a:t>* Odası, çantası, eşyaları ve giysileri dağınıktır.</a:t>
            </a:r>
          </a:p>
          <a:p>
            <a:r>
              <a:rPr lang="tr-TR" sz="2400" dirty="0" smtClean="0"/>
              <a:t>* Defter ve kitaplarını kötü kullanır, kırıştırır, yırtar.</a:t>
            </a:r>
          </a:p>
          <a:p>
            <a:r>
              <a:rPr lang="tr-TR" sz="2400" dirty="0" smtClean="0"/>
              <a:t>* Yazı yazarken sayfayı düzenli kullanamaz, gereksiz satır atlar, boşluk bırakır, sayfanın belirli kısmını kullanamaz.</a:t>
            </a:r>
          </a:p>
          <a:p>
            <a:r>
              <a:rPr lang="tr-TR" sz="2400" dirty="0" smtClean="0"/>
              <a:t>* Defter, kalem gibi çeşitli eşyalarını sürekli kaybeder.</a:t>
            </a:r>
          </a:p>
          <a:p>
            <a:r>
              <a:rPr lang="tr-TR" sz="2400" dirty="0" smtClean="0"/>
              <a:t>* Zamanını ayarlamakta güçlük çeker, bir işi yaparken ne kadar zaman harcadığını tahmin edemez.</a:t>
            </a:r>
          </a:p>
          <a:p>
            <a:r>
              <a:rPr lang="tr-TR" sz="2400" dirty="0" smtClean="0"/>
              <a:t>* Üzerine aldığı bir işi düzenlemekte zorluk çeker, nereden ve nasıl başlayacağını bilemez ve işi bitirmekte güçlük çeker.</a:t>
            </a:r>
            <a:endParaRPr lang="tr-TR" sz="24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214290"/>
            <a:ext cx="7772400" cy="1000132"/>
          </a:xfrm>
        </p:spPr>
        <p:txBody>
          <a:bodyPr/>
          <a:lstStyle/>
          <a:p>
            <a:r>
              <a:rPr lang="tr-TR" sz="1600" b="1" dirty="0" smtClean="0">
                <a:latin typeface="Comic Sans MS" pitchFamily="66" charset="0"/>
              </a:rPr>
              <a:t/>
            </a:r>
            <a:br>
              <a:rPr lang="tr-TR" sz="1600" b="1" dirty="0" smtClean="0">
                <a:latin typeface="Comic Sans MS" pitchFamily="66" charset="0"/>
              </a:rPr>
            </a:br>
            <a:r>
              <a:rPr lang="tr-TR" sz="1800" b="1" dirty="0" smtClean="0">
                <a:solidFill>
                  <a:srgbClr val="C00000"/>
                </a:solidFill>
                <a:latin typeface="Comic Sans MS" pitchFamily="66" charset="0"/>
              </a:rPr>
              <a:t>ÖZEL ÖĞRENME GÜÇLÜĞÜ OLAN BİREYLERİN</a:t>
            </a:r>
            <a:br>
              <a:rPr lang="tr-TR" sz="1800" b="1" dirty="0" smtClean="0">
                <a:solidFill>
                  <a:srgbClr val="C00000"/>
                </a:solidFill>
                <a:latin typeface="Comic Sans MS" pitchFamily="66" charset="0"/>
              </a:rPr>
            </a:br>
            <a:r>
              <a:rPr lang="tr-TR" sz="1800" b="1" dirty="0" smtClean="0">
                <a:solidFill>
                  <a:srgbClr val="C00000"/>
                </a:solidFill>
                <a:latin typeface="Comic Sans MS" pitchFamily="66" charset="0"/>
              </a:rPr>
              <a:t> AKADEMİK ALANDA YAŞADIKLARI GÜÇLÜKLER NELERDİR?</a:t>
            </a:r>
            <a:r>
              <a:rPr lang="tr-TR" sz="1800" dirty="0" smtClean="0"/>
              <a:t/>
            </a:r>
            <a:br>
              <a:rPr lang="tr-TR" sz="1800" dirty="0" smtClean="0"/>
            </a:br>
            <a:endParaRPr lang="tr-TR" sz="1800" dirty="0"/>
          </a:p>
        </p:txBody>
      </p:sp>
      <p:sp>
        <p:nvSpPr>
          <p:cNvPr id="3" name="2 İçerik Yer Tutucusu"/>
          <p:cNvSpPr>
            <a:spLocks noGrp="1"/>
          </p:cNvSpPr>
          <p:nvPr>
            <p:ph idx="1"/>
          </p:nvPr>
        </p:nvSpPr>
        <p:spPr>
          <a:xfrm>
            <a:off x="785786" y="1214422"/>
            <a:ext cx="8143932" cy="5500726"/>
          </a:xfrm>
        </p:spPr>
        <p:txBody>
          <a:bodyPr/>
          <a:lstStyle/>
          <a:p>
            <a:r>
              <a:rPr lang="tr-TR" sz="2400" b="1" u="sng" dirty="0" smtClean="0"/>
              <a:t>Sıraya koyma becerisi;</a:t>
            </a:r>
          </a:p>
          <a:p>
            <a:pPr>
              <a:buNone/>
            </a:pPr>
            <a:endParaRPr lang="tr-TR" sz="2400" dirty="0" smtClean="0"/>
          </a:p>
          <a:p>
            <a:r>
              <a:rPr lang="tr-TR" sz="2000" dirty="0" smtClean="0"/>
              <a:t>* Dinlediği, okuduğu bir öyküyü anlatması istendiğinde öykünün başını sonunu karıştırır.</a:t>
            </a:r>
          </a:p>
          <a:p>
            <a:r>
              <a:rPr lang="tr-TR" sz="2000" dirty="0" smtClean="0"/>
              <a:t>* Haftanın günlerini, ayları, mevsimleri doğru saysa bile aradan sorulduğunda yanıtlamakta zorluk çeker ya da yanlış yanıtlar. Örn; “Cumadan önce hangi gün gelir?, Marttan sonra hangi ay gelir?, Haftanın dördüncü günü hangisidir?” gibi.</a:t>
            </a:r>
          </a:p>
          <a:p>
            <a:r>
              <a:rPr lang="tr-TR" sz="2000" dirty="0" smtClean="0"/>
              <a:t>* Sayı ve harfleri sırayla saymada güçlük çeker, alfabedeki harflerin sırasını karıştırır, kendisinden sırayla söylenmesi istenen sayıların yerlerini karıştırır. Örn; “3856” dendiğinde o “8356” diyebilir.</a:t>
            </a:r>
          </a:p>
          <a:p>
            <a:r>
              <a:rPr lang="tr-TR" sz="2000" dirty="0" smtClean="0"/>
              <a:t>* Bir gününü anlatması istendiğinde öncelik-sonralık ilişkisini doğru şekilde kurmakta sorun yaşayabilirler.</a:t>
            </a:r>
          </a:p>
          <a:p>
            <a:r>
              <a:rPr lang="tr-TR" sz="2000" dirty="0" smtClean="0"/>
              <a:t>* Belirli bir sıra içinde yapılması gereken işlerin sırasını karıştırabilir.</a:t>
            </a:r>
            <a:endParaRPr lang="tr-TR"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800" y="357166"/>
            <a:ext cx="7772400" cy="5738834"/>
          </a:xfrm>
        </p:spPr>
        <p:txBody>
          <a:bodyPr/>
          <a:lstStyle/>
          <a:p>
            <a:pPr algn="ctr"/>
            <a:r>
              <a:rPr lang="tr-TR" sz="4000" dirty="0">
                <a:solidFill>
                  <a:schemeClr val="tx1"/>
                </a:solidFill>
                <a:latin typeface="Times New Roman" pitchFamily="18" charset="0"/>
                <a:cs typeface="Times New Roman" pitchFamily="18" charset="0"/>
              </a:rPr>
              <a:t>Özel eğitime ihtiyacı olan bireylerin,</a:t>
            </a:r>
            <a:r>
              <a:rPr lang="tr-TR" sz="4000" dirty="0" smtClean="0">
                <a:latin typeface="Times New Roman" pitchFamily="18" charset="0"/>
                <a:cs typeface="Times New Roman" pitchFamily="18" charset="0"/>
              </a:rPr>
              <a:t/>
            </a:r>
            <a:br>
              <a:rPr lang="tr-TR" sz="4000" dirty="0" smtClean="0">
                <a:latin typeface="Times New Roman" pitchFamily="18" charset="0"/>
                <a:cs typeface="Times New Roman" pitchFamily="18" charset="0"/>
              </a:rPr>
            </a:br>
            <a:r>
              <a:rPr lang="tr-TR" sz="4000" dirty="0">
                <a:solidFill>
                  <a:schemeClr val="tx1"/>
                </a:solidFill>
                <a:latin typeface="Times New Roman" pitchFamily="18" charset="0"/>
                <a:cs typeface="Times New Roman" pitchFamily="18" charset="0"/>
              </a:rPr>
              <a:t>Eğitim ve </a:t>
            </a:r>
            <a:r>
              <a:rPr lang="tr-TR" sz="4000" dirty="0" smtClean="0">
                <a:solidFill>
                  <a:schemeClr val="tx1"/>
                </a:solidFill>
                <a:latin typeface="Times New Roman" pitchFamily="18" charset="0"/>
                <a:cs typeface="Times New Roman" pitchFamily="18" charset="0"/>
              </a:rPr>
              <a:t>öğretimlerini</a:t>
            </a:r>
            <a:r>
              <a:rPr lang="tr-TR" sz="4000" dirty="0">
                <a:solidFill>
                  <a:schemeClr val="tx1"/>
                </a:solidFill>
                <a:latin typeface="Times New Roman" pitchFamily="18" charset="0"/>
                <a:cs typeface="Times New Roman" pitchFamily="18" charset="0"/>
              </a:rPr>
              <a:t> </a:t>
            </a:r>
            <a:r>
              <a:rPr lang="tr-TR" sz="4000" dirty="0" smtClean="0">
                <a:latin typeface="Times New Roman" pitchFamily="18" charset="0"/>
                <a:cs typeface="Times New Roman" pitchFamily="18" charset="0"/>
              </a:rPr>
              <a:t>n</a:t>
            </a:r>
            <a:r>
              <a:rPr lang="tr-TR" sz="4000" dirty="0" smtClean="0">
                <a:solidFill>
                  <a:schemeClr val="tx1"/>
                </a:solidFill>
                <a:latin typeface="Times New Roman" pitchFamily="18" charset="0"/>
                <a:cs typeface="Times New Roman" pitchFamily="18" charset="0"/>
              </a:rPr>
              <a:t>ormal </a:t>
            </a:r>
            <a:r>
              <a:rPr lang="tr-TR" sz="4000" dirty="0">
                <a:solidFill>
                  <a:schemeClr val="tx1"/>
                </a:solidFill>
                <a:latin typeface="Times New Roman" pitchFamily="18" charset="0"/>
                <a:cs typeface="Times New Roman" pitchFamily="18" charset="0"/>
              </a:rPr>
              <a:t>gelişim gösteren akranları ile </a:t>
            </a:r>
            <a:r>
              <a:rPr lang="tr-TR" sz="4000" dirty="0" smtClean="0">
                <a:solidFill>
                  <a:schemeClr val="tx1"/>
                </a:solidFill>
                <a:latin typeface="Times New Roman" pitchFamily="18" charset="0"/>
                <a:cs typeface="Times New Roman" pitchFamily="18" charset="0"/>
              </a:rPr>
              <a:t>birlikte</a:t>
            </a:r>
            <a:r>
              <a:rPr lang="tr-TR" sz="4000" dirty="0">
                <a:solidFill>
                  <a:schemeClr val="tx1"/>
                </a:solidFill>
                <a:latin typeface="Times New Roman" pitchFamily="18" charset="0"/>
                <a:cs typeface="Times New Roman" pitchFamily="18" charset="0"/>
              </a:rPr>
              <a:t> </a:t>
            </a:r>
            <a:r>
              <a:rPr lang="tr-TR" sz="4000" dirty="0" smtClean="0">
                <a:latin typeface="Times New Roman" pitchFamily="18" charset="0"/>
                <a:cs typeface="Times New Roman" pitchFamily="18" charset="0"/>
              </a:rPr>
              <a:t>n</a:t>
            </a:r>
            <a:r>
              <a:rPr lang="tr-TR" sz="4000" dirty="0" smtClean="0">
                <a:solidFill>
                  <a:schemeClr val="tx1"/>
                </a:solidFill>
                <a:latin typeface="Times New Roman" pitchFamily="18" charset="0"/>
                <a:cs typeface="Times New Roman" pitchFamily="18" charset="0"/>
              </a:rPr>
              <a:t>ormal </a:t>
            </a:r>
            <a:r>
              <a:rPr lang="tr-TR" sz="4000" dirty="0">
                <a:solidFill>
                  <a:schemeClr val="tx1"/>
                </a:solidFill>
                <a:latin typeface="Times New Roman" pitchFamily="18" charset="0"/>
                <a:cs typeface="Times New Roman" pitchFamily="18" charset="0"/>
              </a:rPr>
              <a:t>sınıflarda sürdürme esasına dayanan,</a:t>
            </a:r>
            <a:r>
              <a:rPr lang="tr-TR" sz="4000" dirty="0" smtClean="0">
                <a:latin typeface="Times New Roman" pitchFamily="18" charset="0"/>
                <a:cs typeface="Times New Roman" pitchFamily="18" charset="0"/>
              </a:rPr>
              <a:t/>
            </a:r>
            <a:br>
              <a:rPr lang="tr-TR" sz="4000" dirty="0" smtClean="0">
                <a:latin typeface="Times New Roman" pitchFamily="18" charset="0"/>
                <a:cs typeface="Times New Roman" pitchFamily="18" charset="0"/>
              </a:rPr>
            </a:br>
            <a:r>
              <a:rPr lang="tr-TR" sz="4000" dirty="0" smtClean="0">
                <a:latin typeface="Times New Roman" pitchFamily="18" charset="0"/>
                <a:cs typeface="Times New Roman" pitchFamily="18" charset="0"/>
              </a:rPr>
              <a:t>d</a:t>
            </a:r>
            <a:r>
              <a:rPr lang="tr-TR" sz="4000" dirty="0" smtClean="0">
                <a:solidFill>
                  <a:schemeClr val="tx1"/>
                </a:solidFill>
                <a:latin typeface="Times New Roman" pitchFamily="18" charset="0"/>
                <a:cs typeface="Times New Roman" pitchFamily="18" charset="0"/>
              </a:rPr>
              <a:t>estek </a:t>
            </a:r>
            <a:r>
              <a:rPr lang="tr-TR" sz="4000" dirty="0">
                <a:solidFill>
                  <a:schemeClr val="tx1"/>
                </a:solidFill>
                <a:latin typeface="Times New Roman" pitchFamily="18" charset="0"/>
                <a:cs typeface="Times New Roman" pitchFamily="18" charset="0"/>
              </a:rPr>
              <a:t>hizmetlerinin sağlandığı</a:t>
            </a:r>
            <a:r>
              <a:rPr lang="tr-TR" sz="4000" dirty="0" smtClean="0">
                <a:latin typeface="Times New Roman" pitchFamily="18" charset="0"/>
                <a:cs typeface="Times New Roman" pitchFamily="18" charset="0"/>
              </a:rPr>
              <a:t/>
            </a:r>
            <a:br>
              <a:rPr lang="tr-TR" sz="4000" dirty="0" smtClean="0">
                <a:latin typeface="Times New Roman" pitchFamily="18" charset="0"/>
                <a:cs typeface="Times New Roman" pitchFamily="18" charset="0"/>
              </a:rPr>
            </a:br>
            <a:r>
              <a:rPr lang="tr-TR" sz="4000" dirty="0" smtClean="0">
                <a:latin typeface="Times New Roman" pitchFamily="18" charset="0"/>
                <a:cs typeface="Times New Roman" pitchFamily="18" charset="0"/>
              </a:rPr>
              <a:t>ö</a:t>
            </a:r>
            <a:r>
              <a:rPr lang="tr-TR" sz="4000" dirty="0" smtClean="0">
                <a:solidFill>
                  <a:schemeClr val="tx1"/>
                </a:solidFill>
                <a:latin typeface="Times New Roman" pitchFamily="18" charset="0"/>
                <a:cs typeface="Times New Roman" pitchFamily="18" charset="0"/>
              </a:rPr>
              <a:t>zel </a:t>
            </a:r>
            <a:r>
              <a:rPr lang="tr-TR" sz="4000" dirty="0">
                <a:solidFill>
                  <a:schemeClr val="tx1"/>
                </a:solidFill>
                <a:latin typeface="Times New Roman" pitchFamily="18" charset="0"/>
                <a:cs typeface="Times New Roman" pitchFamily="18" charset="0"/>
              </a:rPr>
              <a:t>eğitim uygulamalarıdır.</a:t>
            </a:r>
            <a:endParaRPr lang="tr-TR"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214290"/>
            <a:ext cx="7772400" cy="928694"/>
          </a:xfrm>
        </p:spPr>
        <p:txBody>
          <a:bodyPr/>
          <a:lstStyle/>
          <a:p>
            <a:r>
              <a:rPr lang="tr-TR" dirty="0" smtClean="0">
                <a:latin typeface="Comic Sans MS" pitchFamily="66" charset="0"/>
              </a:rPr>
              <a:t>NE YAPABİLİRSİNİZ?</a:t>
            </a:r>
            <a:endParaRPr lang="tr-TR" dirty="0"/>
          </a:p>
        </p:txBody>
      </p:sp>
      <p:sp>
        <p:nvSpPr>
          <p:cNvPr id="3" name="2 İçerik Yer Tutucusu"/>
          <p:cNvSpPr>
            <a:spLocks noGrp="1"/>
          </p:cNvSpPr>
          <p:nvPr>
            <p:ph idx="1"/>
          </p:nvPr>
        </p:nvSpPr>
        <p:spPr>
          <a:xfrm>
            <a:off x="642910" y="1214422"/>
            <a:ext cx="8215370" cy="4143404"/>
          </a:xfrm>
        </p:spPr>
        <p:txBody>
          <a:bodyPr/>
          <a:lstStyle/>
          <a:p>
            <a:pPr>
              <a:buNone/>
            </a:pPr>
            <a:r>
              <a:rPr lang="tr-TR" sz="2800" b="1" dirty="0" smtClean="0"/>
              <a:t>Öğrenciye yaklaşım</a:t>
            </a:r>
          </a:p>
          <a:p>
            <a:pPr>
              <a:buNone/>
            </a:pPr>
            <a:endParaRPr lang="tr-TR" sz="2800" dirty="0" smtClean="0"/>
          </a:p>
          <a:p>
            <a:r>
              <a:rPr lang="tr-TR" sz="2400" dirty="0" smtClean="0">
                <a:latin typeface="Comic Sans MS" pitchFamily="66" charset="0"/>
              </a:rPr>
              <a:t>a) Öğrencinin sorunu ile ilgili akranlarına bilgi vermeden önce kendisi ve ailesinden izin alın.</a:t>
            </a:r>
          </a:p>
          <a:p>
            <a:endParaRPr lang="tr-TR" sz="2400" dirty="0" smtClean="0">
              <a:latin typeface="Comic Sans MS" pitchFamily="66" charset="0"/>
            </a:endParaRPr>
          </a:p>
          <a:p>
            <a:r>
              <a:rPr lang="tr-TR" sz="2400" dirty="0" smtClean="0">
                <a:latin typeface="Comic Sans MS" pitchFamily="66" charset="0"/>
              </a:rPr>
              <a:t>b) Özel öğrenme güçlüğü olan bireye, yaşadığı güçlüklerin zekası ile ilgili bir problem olmadığı, farklı öğrendiği, öğrenme için daha fazla zaman ayırması ve çaba göstermesi gerektiği uygun bir dille anlatılmalıdır.</a:t>
            </a:r>
          </a:p>
          <a:p>
            <a:endParaRPr lang="tr-TR" sz="2800" dirty="0">
              <a:latin typeface="Comic Sans MS" pitchFamily="66"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214290"/>
            <a:ext cx="7772400" cy="928694"/>
          </a:xfrm>
        </p:spPr>
        <p:txBody>
          <a:bodyPr/>
          <a:lstStyle/>
          <a:p>
            <a:r>
              <a:rPr lang="tr-TR" dirty="0" smtClean="0">
                <a:latin typeface="Comic Sans MS" pitchFamily="66" charset="0"/>
              </a:rPr>
              <a:t>NE YAPABİLİRSİNİZ?</a:t>
            </a:r>
            <a:endParaRPr lang="tr-TR" dirty="0"/>
          </a:p>
        </p:txBody>
      </p:sp>
      <p:sp>
        <p:nvSpPr>
          <p:cNvPr id="3" name="2 İçerik Yer Tutucusu"/>
          <p:cNvSpPr>
            <a:spLocks noGrp="1"/>
          </p:cNvSpPr>
          <p:nvPr>
            <p:ph idx="1"/>
          </p:nvPr>
        </p:nvSpPr>
        <p:spPr>
          <a:xfrm>
            <a:off x="642910" y="1214422"/>
            <a:ext cx="8243918" cy="5429288"/>
          </a:xfrm>
        </p:spPr>
        <p:txBody>
          <a:bodyPr/>
          <a:lstStyle/>
          <a:p>
            <a:r>
              <a:rPr lang="tr-TR" sz="2400" dirty="0" smtClean="0">
                <a:latin typeface="Comic Sans MS" pitchFamily="66" charset="0"/>
              </a:rPr>
              <a:t>c) Öğretmenin, ÖÖG olan öğrencisinin belirtilerine karşı olan duyarlılığı, sınıftaki diğer öğrencilerin de davranışlarını olumlu yönde etkileyecektir. ÖÖG olan öğrenciyi akranlarının anlamasına yardım edin.</a:t>
            </a:r>
          </a:p>
          <a:p>
            <a:r>
              <a:rPr lang="tr-TR" sz="2400" dirty="0" smtClean="0">
                <a:latin typeface="Comic Sans MS" pitchFamily="66" charset="0"/>
              </a:rPr>
              <a:t>d) Sınıf arkadaşlarının önünde onu eleştirmekten kaçının. Bu tutum, diğer öğrencilerin, çocuğun yanlış davranışı üzerine odaklanmalarına fırsat verir.</a:t>
            </a:r>
          </a:p>
          <a:p>
            <a:r>
              <a:rPr lang="tr-TR" sz="2400" dirty="0" smtClean="0">
                <a:latin typeface="Comic Sans MS" pitchFamily="66" charset="0"/>
              </a:rPr>
              <a:t>e) Çocuğun kişiliğine yönelik eleştirilerden kaçınıp, sadece hatalı davranışlarının farkına varması sağlanmalıdır. Eleştirmek yerine yapılması beklenen davranışı yargılamadan, kararlı bir ifade ile aktarmak uygun olur. Akranlarının da bu tip değerlendirmelerde bulunmasına izin vermeyin.</a:t>
            </a:r>
          </a:p>
          <a:p>
            <a:endParaRPr lang="tr-TR" sz="2800" dirty="0">
              <a:latin typeface="Comic Sans MS" pitchFamily="66"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214290"/>
            <a:ext cx="7772400" cy="928694"/>
          </a:xfrm>
        </p:spPr>
        <p:txBody>
          <a:bodyPr/>
          <a:lstStyle/>
          <a:p>
            <a:r>
              <a:rPr lang="tr-TR" dirty="0" smtClean="0">
                <a:latin typeface="Comic Sans MS" pitchFamily="66" charset="0"/>
              </a:rPr>
              <a:t>NE YAPABİLİRSİNİZ?</a:t>
            </a:r>
            <a:endParaRPr lang="tr-TR" dirty="0"/>
          </a:p>
        </p:txBody>
      </p:sp>
      <p:sp>
        <p:nvSpPr>
          <p:cNvPr id="3" name="2 İçerik Yer Tutucusu"/>
          <p:cNvSpPr>
            <a:spLocks noGrp="1"/>
          </p:cNvSpPr>
          <p:nvPr>
            <p:ph idx="1"/>
          </p:nvPr>
        </p:nvSpPr>
        <p:spPr>
          <a:xfrm>
            <a:off x="642910" y="1214422"/>
            <a:ext cx="8243918" cy="5429288"/>
          </a:xfrm>
        </p:spPr>
        <p:txBody>
          <a:bodyPr/>
          <a:lstStyle/>
          <a:p>
            <a:endParaRPr lang="tr-TR" sz="2400" dirty="0" smtClean="0"/>
          </a:p>
          <a:p>
            <a:r>
              <a:rPr lang="tr-TR" sz="2800" dirty="0" smtClean="0">
                <a:latin typeface="Comic Sans MS" pitchFamily="66" charset="0"/>
              </a:rPr>
              <a:t>f) Kurallar ve beklentiler net ve açık bir şekilde oluşturulmalıdır. Kurallar oluşturulurken olumlu ifadeler kullanılmalıdır. Ayrıca kurallar sık sık hatırlatılmalıdır. Kuralların bozulması durumunda karşılaşılabilecek sonuçlar ifade edilmelidir.</a:t>
            </a:r>
          </a:p>
          <a:p>
            <a:r>
              <a:rPr lang="tr-TR" sz="2800" dirty="0" smtClean="0">
                <a:latin typeface="Comic Sans MS" pitchFamily="66" charset="0"/>
              </a:rPr>
              <a:t>g) Bireylerin olumlu davranışları pekiştirilmeli, motivasyonlarını ve ilgilerini desteklemek amacıyla yaş ve düzeylerine uygun </a:t>
            </a:r>
            <a:r>
              <a:rPr lang="tr-TR" sz="2800" dirty="0" err="1" smtClean="0">
                <a:latin typeface="Comic Sans MS" pitchFamily="66" charset="0"/>
              </a:rPr>
              <a:t>pekiştireçler</a:t>
            </a:r>
            <a:r>
              <a:rPr lang="tr-TR" sz="2800" dirty="0" smtClean="0">
                <a:latin typeface="Comic Sans MS" pitchFamily="66" charset="0"/>
              </a:rPr>
              <a:t> verilmelidir.</a:t>
            </a:r>
          </a:p>
          <a:p>
            <a:endParaRPr lang="tr-TR" sz="2800" dirty="0">
              <a:latin typeface="Comic Sans MS" pitchFamily="66"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214290"/>
            <a:ext cx="7772400" cy="928694"/>
          </a:xfrm>
        </p:spPr>
        <p:txBody>
          <a:bodyPr/>
          <a:lstStyle/>
          <a:p>
            <a:r>
              <a:rPr lang="tr-TR" dirty="0" smtClean="0">
                <a:latin typeface="Comic Sans MS" pitchFamily="66" charset="0"/>
              </a:rPr>
              <a:t>NE YAPABİLİRSİNİZ?</a:t>
            </a:r>
            <a:endParaRPr lang="tr-TR" dirty="0"/>
          </a:p>
        </p:txBody>
      </p:sp>
      <p:sp>
        <p:nvSpPr>
          <p:cNvPr id="3" name="2 İçerik Yer Tutucusu"/>
          <p:cNvSpPr>
            <a:spLocks noGrp="1"/>
          </p:cNvSpPr>
          <p:nvPr>
            <p:ph idx="1"/>
          </p:nvPr>
        </p:nvSpPr>
        <p:spPr>
          <a:xfrm>
            <a:off x="642910" y="1214422"/>
            <a:ext cx="8243918" cy="5429288"/>
          </a:xfrm>
        </p:spPr>
        <p:txBody>
          <a:bodyPr/>
          <a:lstStyle/>
          <a:p>
            <a:r>
              <a:rPr lang="tr-TR" sz="2400" b="1" dirty="0" smtClean="0">
                <a:latin typeface="Comic Sans MS" pitchFamily="66" charset="0"/>
              </a:rPr>
              <a:t>Dikkatinin dağılmasını önlemek için</a:t>
            </a:r>
            <a:endParaRPr lang="tr-TR" sz="2400" dirty="0" smtClean="0">
              <a:latin typeface="Comic Sans MS" pitchFamily="66" charset="0"/>
            </a:endParaRPr>
          </a:p>
          <a:p>
            <a:r>
              <a:rPr lang="tr-TR" sz="2400" dirty="0" smtClean="0">
                <a:latin typeface="Comic Sans MS" pitchFamily="66" charset="0"/>
              </a:rPr>
              <a:t>a) Öğrencinin yazı tahtası ve öğretmene yakın oturması sağlanmalıdır. Ön sırada oturtmak, sizi ve dersi takip açısından çocuğa kolaylık sağlayacak, dikkatinin dağılmasını önleyecek, derse aktif katılımını sağlayacaktır.</a:t>
            </a:r>
          </a:p>
          <a:p>
            <a:r>
              <a:rPr lang="tr-TR" sz="2400" dirty="0" smtClean="0">
                <a:latin typeface="Comic Sans MS" pitchFamily="66" charset="0"/>
              </a:rPr>
              <a:t>b)Yazı tahtasına yazılması gereken fazla bilgiler bölümlere ayrılarak, </a:t>
            </a:r>
            <a:r>
              <a:rPr lang="tr-TR" sz="2400" dirty="0" smtClean="0">
                <a:solidFill>
                  <a:srgbClr val="C00000"/>
                </a:solidFill>
                <a:latin typeface="Comic Sans MS" pitchFamily="66" charset="0"/>
              </a:rPr>
              <a:t>renkli tebeşirlerle </a:t>
            </a:r>
            <a:r>
              <a:rPr lang="tr-TR" sz="2400" dirty="0" smtClean="0">
                <a:latin typeface="Comic Sans MS" pitchFamily="66" charset="0"/>
              </a:rPr>
              <a:t>yazılmalı ve </a:t>
            </a:r>
            <a:r>
              <a:rPr lang="tr-TR" sz="2400" u="sng" dirty="0" smtClean="0">
                <a:latin typeface="Comic Sans MS" pitchFamily="66" charset="0"/>
              </a:rPr>
              <a:t>önemli yerlerin altları çizilerek belirtilmelidir</a:t>
            </a:r>
            <a:r>
              <a:rPr lang="tr-TR" sz="2400" dirty="0" smtClean="0">
                <a:latin typeface="Comic Sans MS" pitchFamily="66" charset="0"/>
              </a:rPr>
              <a:t>.</a:t>
            </a:r>
          </a:p>
          <a:p>
            <a:r>
              <a:rPr lang="tr-TR" sz="2400" dirty="0" smtClean="0">
                <a:latin typeface="Comic Sans MS" pitchFamily="66" charset="0"/>
              </a:rPr>
              <a:t>c) Yanında doğru kişinin oturması, çocuğun konsantre olup olmamasında önemli bir rol oynar. Uslu çocuk, hareketli çocuğu uysallaştırabilir ya da hareketli çocuk uysal bir çocuğun dikkatini dağıtabilir.  Buna dikkat edilmeli.</a:t>
            </a:r>
            <a:endParaRPr lang="tr-TR" sz="2400" dirty="0">
              <a:latin typeface="Comic Sans MS" pitchFamily="66"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214290"/>
            <a:ext cx="7772400" cy="928694"/>
          </a:xfrm>
        </p:spPr>
        <p:txBody>
          <a:bodyPr/>
          <a:lstStyle/>
          <a:p>
            <a:r>
              <a:rPr lang="tr-TR" dirty="0" smtClean="0">
                <a:latin typeface="Comic Sans MS" pitchFamily="66" charset="0"/>
              </a:rPr>
              <a:t>NE YAPABİLİRSİNİZ?</a:t>
            </a:r>
            <a:endParaRPr lang="tr-TR" dirty="0"/>
          </a:p>
        </p:txBody>
      </p:sp>
      <p:sp>
        <p:nvSpPr>
          <p:cNvPr id="3" name="2 İçerik Yer Tutucusu"/>
          <p:cNvSpPr>
            <a:spLocks noGrp="1"/>
          </p:cNvSpPr>
          <p:nvPr>
            <p:ph idx="1"/>
          </p:nvPr>
        </p:nvSpPr>
        <p:spPr>
          <a:xfrm>
            <a:off x="642910" y="1214422"/>
            <a:ext cx="8243918" cy="5429288"/>
          </a:xfrm>
        </p:spPr>
        <p:txBody>
          <a:bodyPr/>
          <a:lstStyle/>
          <a:p>
            <a:r>
              <a:rPr lang="tr-TR" sz="2800" dirty="0" smtClean="0">
                <a:latin typeface="Comic Sans MS" pitchFamily="66" charset="0"/>
              </a:rPr>
              <a:t>d) İşitsel sıraya koyma becerilerinde güçlük yaşadıklarından art arda söylenen mesajları sırasıyla yerine getiremeyebilirler. Özel öğrenme güçlüğü yaşayan bireylerle çalışılırken çocuğun dikkatini arttırmak ve derse ilgisini sürdürmek için, </a:t>
            </a:r>
            <a:r>
              <a:rPr lang="tr-TR" sz="2800" dirty="0" smtClean="0">
                <a:solidFill>
                  <a:srgbClr val="C00000"/>
                </a:solidFill>
                <a:effectLst>
                  <a:outerShdw blurRad="38100" dist="38100" dir="2700000" algn="tl">
                    <a:srgbClr val="000000">
                      <a:alpha val="43137"/>
                    </a:srgbClr>
                  </a:outerShdw>
                </a:effectLst>
                <a:latin typeface="Comic Sans MS" pitchFamily="66" charset="0"/>
              </a:rPr>
              <a:t>verilen yönergeler açık ve anlaşılır biçimde olmalıdır.</a:t>
            </a:r>
            <a:r>
              <a:rPr lang="tr-TR" sz="2800" dirty="0" smtClean="0">
                <a:latin typeface="Comic Sans MS" pitchFamily="66" charset="0"/>
              </a:rPr>
              <a:t> Örn; “şimdi matematik kitabını aç, 25.sayfadaki 6‟dan 10‟a kadar olan soruları yap” gibi birden fazla eylem içeren yönerge, bir seferde art arda verilmemelidir.</a:t>
            </a:r>
            <a:endParaRPr lang="tr-TR" sz="2800" dirty="0">
              <a:latin typeface="Comic Sans MS" pitchFamily="66"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214290"/>
            <a:ext cx="7772400" cy="928694"/>
          </a:xfrm>
        </p:spPr>
        <p:txBody>
          <a:bodyPr/>
          <a:lstStyle/>
          <a:p>
            <a:r>
              <a:rPr lang="tr-TR" dirty="0" smtClean="0">
                <a:latin typeface="Comic Sans MS" pitchFamily="66" charset="0"/>
              </a:rPr>
              <a:t>NE YAPABİLİRSİNİZ?</a:t>
            </a:r>
            <a:endParaRPr lang="tr-TR" dirty="0"/>
          </a:p>
        </p:txBody>
      </p:sp>
      <p:sp>
        <p:nvSpPr>
          <p:cNvPr id="3" name="2 İçerik Yer Tutucusu"/>
          <p:cNvSpPr>
            <a:spLocks noGrp="1"/>
          </p:cNvSpPr>
          <p:nvPr>
            <p:ph idx="1"/>
          </p:nvPr>
        </p:nvSpPr>
        <p:spPr>
          <a:xfrm>
            <a:off x="642910" y="1214422"/>
            <a:ext cx="8243918" cy="5429288"/>
          </a:xfrm>
        </p:spPr>
        <p:txBody>
          <a:bodyPr/>
          <a:lstStyle/>
          <a:p>
            <a:r>
              <a:rPr lang="tr-TR" sz="2800" dirty="0" smtClean="0">
                <a:latin typeface="Comic Sans MS" pitchFamily="66" charset="0"/>
              </a:rPr>
              <a:t>e) </a:t>
            </a:r>
            <a:r>
              <a:rPr lang="tr-TR" sz="2800" dirty="0" smtClean="0">
                <a:solidFill>
                  <a:srgbClr val="C00000"/>
                </a:solidFill>
                <a:effectLst>
                  <a:outerShdw blurRad="38100" dist="38100" dir="2700000" algn="tl">
                    <a:srgbClr val="000000">
                      <a:alpha val="43137"/>
                    </a:srgbClr>
                  </a:outerShdw>
                </a:effectLst>
                <a:latin typeface="Comic Sans MS" pitchFamily="66" charset="0"/>
              </a:rPr>
              <a:t>Dikkatinin dağıldığı hissedildiğinde </a:t>
            </a:r>
            <a:r>
              <a:rPr lang="tr-TR" sz="2800" dirty="0" smtClean="0">
                <a:latin typeface="Comic Sans MS" pitchFamily="66" charset="0"/>
              </a:rPr>
              <a:t>çocukla </a:t>
            </a:r>
            <a:r>
              <a:rPr lang="tr-TR" sz="2800" b="1" u="sng" dirty="0" smtClean="0">
                <a:effectLst>
                  <a:outerShdw blurRad="38100" dist="38100" dir="2700000" algn="tl">
                    <a:srgbClr val="000000">
                      <a:alpha val="43137"/>
                    </a:srgbClr>
                  </a:outerShdw>
                </a:effectLst>
                <a:latin typeface="Comic Sans MS" pitchFamily="66" charset="0"/>
              </a:rPr>
              <a:t>bireysel iletişime </a:t>
            </a:r>
            <a:r>
              <a:rPr lang="tr-TR" sz="2800" dirty="0" smtClean="0">
                <a:latin typeface="Comic Sans MS" pitchFamily="66" charset="0"/>
              </a:rPr>
              <a:t>girmek yararlı olur. Yanına gitmek, göz göze gelmek, yavaşça omzuna dokunmak, yer değişikliği veya hareket ile öğrencinin dağılan dikkatini yeniden odaklamaya çalışmak işlevsel olacaktır.</a:t>
            </a:r>
          </a:p>
          <a:p>
            <a:r>
              <a:rPr lang="tr-TR" sz="2800" dirty="0" smtClean="0">
                <a:latin typeface="Comic Sans MS" pitchFamily="66" charset="0"/>
              </a:rPr>
              <a:t>f) Okunan bir parçayı izleme sırasında oluşan satır takibinde zorlanma, satır atlama gibi problemleri gidermek için öğrencinin parmağıyla ya da kitap ayracı, kart gibi materyallerle yazı takibi yapmasını destekleyin.</a:t>
            </a:r>
            <a:endParaRPr lang="tr-TR" sz="2800" dirty="0">
              <a:latin typeface="Comic Sans MS" pitchFamily="66"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800" y="285728"/>
            <a:ext cx="8101042" cy="6286544"/>
          </a:xfrm>
        </p:spPr>
        <p:txBody>
          <a:bodyPr/>
          <a:lstStyle/>
          <a:p>
            <a:pPr>
              <a:buNone/>
            </a:pPr>
            <a:r>
              <a:rPr lang="tr-TR" sz="2400" b="1" dirty="0" smtClean="0">
                <a:latin typeface="Comic Sans MS" pitchFamily="66" charset="0"/>
              </a:rPr>
              <a:t>	Hareket İhtiyacını Giderin</a:t>
            </a:r>
            <a:endParaRPr lang="tr-TR" sz="2400" dirty="0" smtClean="0">
              <a:latin typeface="Comic Sans MS" pitchFamily="66" charset="0"/>
            </a:endParaRPr>
          </a:p>
          <a:p>
            <a:r>
              <a:rPr lang="tr-TR" sz="2400" dirty="0" smtClean="0">
                <a:latin typeface="Comic Sans MS" pitchFamily="66" charset="0"/>
              </a:rPr>
              <a:t>a) Eğer öğrenciniz hareketli bir öğrenciyse, </a:t>
            </a:r>
            <a:r>
              <a:rPr lang="tr-TR" sz="2400" dirty="0" smtClean="0">
                <a:solidFill>
                  <a:srgbClr val="C00000"/>
                </a:solidFill>
                <a:effectLst>
                  <a:outerShdw blurRad="38100" dist="38100" dir="2700000" algn="tl">
                    <a:srgbClr val="000000">
                      <a:alpha val="43137"/>
                    </a:srgbClr>
                  </a:outerShdw>
                </a:effectLst>
                <a:latin typeface="Comic Sans MS" pitchFamily="66" charset="0"/>
              </a:rPr>
              <a:t>fiziksel hareket ihtiyacını gidermek için öğrenciye verilen fırsatlar öğrencinin aşırı hareketliliğini azaltarak dikkatinin dağılmasını da önleyecektir</a:t>
            </a:r>
            <a:r>
              <a:rPr lang="tr-TR" sz="2400" dirty="0" smtClean="0">
                <a:latin typeface="Comic Sans MS" pitchFamily="66" charset="0"/>
              </a:rPr>
              <a:t>. Örn; tahtayı silmek, ders sırasında kullanılan materyalleri toplamak, kalem açmak vs…)</a:t>
            </a:r>
          </a:p>
          <a:p>
            <a:r>
              <a:rPr lang="tr-TR" sz="2400" dirty="0" smtClean="0">
                <a:latin typeface="Comic Sans MS" pitchFamily="66" charset="0"/>
              </a:rPr>
              <a:t>b) Hareketli öğrenciler için, </a:t>
            </a:r>
            <a:r>
              <a:rPr lang="tr-TR" sz="2400" b="1" dirty="0" smtClean="0">
                <a:solidFill>
                  <a:srgbClr val="C00000"/>
                </a:solidFill>
                <a:effectLst>
                  <a:outerShdw blurRad="38100" dist="38100" dir="2700000" algn="tl">
                    <a:srgbClr val="000000">
                      <a:alpha val="43137"/>
                    </a:srgbClr>
                  </a:outerShdw>
                </a:effectLst>
                <a:latin typeface="Comic Sans MS" pitchFamily="66" charset="0"/>
              </a:rPr>
              <a:t>sınıf içinde farklı yerlerde iki ayrı oturma düzeni</a:t>
            </a:r>
            <a:r>
              <a:rPr lang="tr-TR" sz="2400" dirty="0" smtClean="0">
                <a:latin typeface="Comic Sans MS" pitchFamily="66" charset="0"/>
              </a:rPr>
              <a:t> belirleyin. Hareket ihtiyacı olunca birinden diğerine geçmesine izin verin.</a:t>
            </a:r>
          </a:p>
          <a:p>
            <a:r>
              <a:rPr lang="tr-TR" sz="2400" dirty="0" smtClean="0">
                <a:latin typeface="Comic Sans MS" pitchFamily="66" charset="0"/>
              </a:rPr>
              <a:t>c) Öğrencinin aşırı hareketliliğine bağlı olarak gerçekleşen ellerin ve ayakların kıpır kıpır olması durumunu diğer öğrencileri rahatsız etmediği sürece görmezden gelin (Parmakları ile sıraya hafifçe vurma, sıranın üstünde kağıt parçaları ile oynama, küçük objelerle oynama, karalama yapma, ayaklarını sallama gibi…)</a:t>
            </a:r>
          </a:p>
          <a:p>
            <a:endParaRPr lang="tr-TR"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800" y="285728"/>
            <a:ext cx="8101042" cy="6286544"/>
          </a:xfrm>
        </p:spPr>
        <p:txBody>
          <a:bodyPr/>
          <a:lstStyle/>
          <a:p>
            <a:r>
              <a:rPr lang="tr-TR" sz="2400" b="1" dirty="0" smtClean="0">
                <a:latin typeface="Comic Sans MS" pitchFamily="66" charset="0"/>
              </a:rPr>
              <a:t>Derse katılımı</a:t>
            </a:r>
            <a:endParaRPr lang="tr-TR" sz="2400" dirty="0" smtClean="0">
              <a:latin typeface="Comic Sans MS" pitchFamily="66" charset="0"/>
            </a:endParaRPr>
          </a:p>
          <a:p>
            <a:r>
              <a:rPr lang="tr-TR" sz="2400" dirty="0" smtClean="0">
                <a:latin typeface="Comic Sans MS" pitchFamily="66" charset="0"/>
              </a:rPr>
              <a:t>a) Bu çocuklar, öğrenme stratejileri oluşturmakta ve problem çözme becerileri geliştirmekte zorluk çekerler. Öğrenciye etkili öğrenme stratejilerini ve bu stratejilerin derslerde kullanımını öğretin.</a:t>
            </a:r>
          </a:p>
          <a:p>
            <a:r>
              <a:rPr lang="tr-TR" sz="2400" dirty="0" smtClean="0">
                <a:latin typeface="Comic Sans MS" pitchFamily="66" charset="0"/>
              </a:rPr>
              <a:t>b) Özel öğrenme güçlüğü olan bireyler için öğrenimleri sırasında belirlenen hedeflere ulaşmaları ve başarı duygusunu yaşamaları önemlidir</a:t>
            </a:r>
            <a:r>
              <a:rPr lang="tr-TR" sz="2400" dirty="0" smtClean="0">
                <a:solidFill>
                  <a:srgbClr val="C00000"/>
                </a:solidFill>
                <a:effectLst>
                  <a:outerShdw blurRad="38100" dist="38100" dir="2700000" algn="tl">
                    <a:srgbClr val="000000">
                      <a:alpha val="43137"/>
                    </a:srgbClr>
                  </a:outerShdw>
                </a:effectLst>
                <a:latin typeface="Comic Sans MS" pitchFamily="66" charset="0"/>
              </a:rPr>
              <a:t>. Etkinlikler, eğitim araç ve gereçleri bireyin gelişim özelliğine ve ilgisine uygun olarak kolaydan zora, resimden yazıya doğru hazırlanmalıdır. Etkinliklere başlarken bireyin dikkatini toplamaya yönelik giriş yapılmalıdır</a:t>
            </a:r>
          </a:p>
          <a:p>
            <a:r>
              <a:rPr lang="tr-TR" sz="2400" dirty="0" smtClean="0">
                <a:latin typeface="Comic Sans MS" pitchFamily="66" charset="0"/>
              </a:rPr>
              <a:t>c) Çoğu öğrenci utandıkları için soru sormaz. Soru sormak ve tekrarlamak için kendilerini rahat hissetmelerini sağlayın. Bilgiyi veya yönergeyi tekrar ettiğinizde sakin ve güven veren bir sesle konuşun.</a:t>
            </a:r>
          </a:p>
          <a:p>
            <a:endParaRPr lang="tr-TR" sz="2400" dirty="0" smtClean="0">
              <a:latin typeface="Comic Sans MS" pitchFamily="66"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800" y="285728"/>
            <a:ext cx="8101042" cy="6286544"/>
          </a:xfrm>
        </p:spPr>
        <p:txBody>
          <a:bodyPr/>
          <a:lstStyle/>
          <a:p>
            <a:r>
              <a:rPr lang="tr-TR" sz="2400" b="1" dirty="0" smtClean="0">
                <a:latin typeface="Comic Sans MS" pitchFamily="66" charset="0"/>
              </a:rPr>
              <a:t>Derse katılımı</a:t>
            </a:r>
            <a:endParaRPr lang="tr-TR" sz="2400" dirty="0" smtClean="0">
              <a:latin typeface="Comic Sans MS" pitchFamily="66" charset="0"/>
            </a:endParaRPr>
          </a:p>
          <a:p>
            <a:r>
              <a:rPr lang="tr-TR" sz="2400" dirty="0" smtClean="0">
                <a:latin typeface="Comic Sans MS" pitchFamily="66" charset="0"/>
              </a:rPr>
              <a:t>d) Sınıfta o derste anlatılacak, öğrenilecek konular hakkında bilgi verilmeli ve dersin sonunda öğrenilen konuların özeti yapılarak, öğrencinin konuları kısa süreli hafızadan, uzun süreli hafızaya aktarmasına olanak verilmelidir</a:t>
            </a:r>
          </a:p>
          <a:p>
            <a:r>
              <a:rPr lang="tr-TR" sz="2400" dirty="0" smtClean="0">
                <a:latin typeface="Comic Sans MS" pitchFamily="66" charset="0"/>
              </a:rPr>
              <a:t>e) Öğrencinin sessiz olarak-sesliye göre- daha iyi okuyup okumadığını belirleyin. Öğrenci sınıfta yüksek sesle okumaya teşvik edilmemeli veya öğrencinin kendi seçeceği bir okuma parçasını evde çalıştıktan sonra okuması sağlanmalıdır.</a:t>
            </a:r>
          </a:p>
          <a:p>
            <a:r>
              <a:rPr lang="tr-TR" sz="2400" dirty="0" smtClean="0">
                <a:latin typeface="Comic Sans MS" pitchFamily="66" charset="0"/>
              </a:rPr>
              <a:t>f) Öğrenciden okuyamayacağı kadar zor bir konu veya kitap okunması istenmemelidir.</a:t>
            </a:r>
          </a:p>
          <a:p>
            <a:r>
              <a:rPr lang="tr-TR" sz="2400" dirty="0" smtClean="0">
                <a:latin typeface="Comic Sans MS" pitchFamily="66" charset="0"/>
              </a:rPr>
              <a:t>g) Konuları bölüm ve alt bölüm başlıklarına ayırarak öğrencinin dikkatini çekin. Başlık, ana fikri ve materyalin nasıl organize edileceğini öğretir</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800" y="285728"/>
            <a:ext cx="8101042" cy="6286544"/>
          </a:xfrm>
        </p:spPr>
        <p:txBody>
          <a:bodyPr/>
          <a:lstStyle/>
          <a:p>
            <a:r>
              <a:rPr lang="tr-TR" sz="2400" b="1" dirty="0" smtClean="0">
                <a:latin typeface="Comic Sans MS" pitchFamily="66" charset="0"/>
              </a:rPr>
              <a:t>Derse katılımı</a:t>
            </a:r>
          </a:p>
          <a:p>
            <a:pPr>
              <a:buNone/>
            </a:pPr>
            <a:endParaRPr lang="tr-TR" sz="2400" dirty="0" smtClean="0">
              <a:latin typeface="Comic Sans MS" pitchFamily="66" charset="0"/>
            </a:endParaRPr>
          </a:p>
          <a:p>
            <a:r>
              <a:rPr lang="tr-TR" sz="2400" dirty="0" smtClean="0">
                <a:latin typeface="Comic Sans MS" pitchFamily="66" charset="0"/>
              </a:rPr>
              <a:t>h) Yeniden okuma aşaması sırasında kolaylık sağlaması için, konunun önemli yerlerinin altının çizilmesine ya da not edilmesine destek verin.</a:t>
            </a:r>
          </a:p>
          <a:p>
            <a:r>
              <a:rPr lang="tr-TR" sz="2400" dirty="0" smtClean="0">
                <a:latin typeface="Comic Sans MS" pitchFamily="66" charset="0"/>
              </a:rPr>
              <a:t>ı) Öğrencinin kim, ne zaman, nerede, nasıl ve niçin detaylarına odaklanmasını ve bu anahtar kelimelerle düşüncelerini organize etmesini sağlayın.</a:t>
            </a:r>
          </a:p>
          <a:p>
            <a:r>
              <a:rPr lang="tr-TR" sz="2400" dirty="0" smtClean="0">
                <a:latin typeface="Comic Sans MS" pitchFamily="66" charset="0"/>
              </a:rPr>
              <a:t>i) Bilgiler arasında ilişki kurmayı sağlayın. Konuların kendinden önce ve sonra gelen konularla ilişkisini kurun.</a:t>
            </a:r>
          </a:p>
          <a:p>
            <a:r>
              <a:rPr lang="tr-TR" sz="2400" dirty="0" smtClean="0">
                <a:latin typeface="Comic Sans MS" pitchFamily="66" charset="0"/>
              </a:rPr>
              <a:t>j) Öğrencilerin matematik problemlerindeki çözüm yollarını sözel olarak ifade etmeleri veya problemleri zihinden çözmeleri teşvik edilmelidir.</a:t>
            </a:r>
          </a:p>
          <a:p>
            <a:endParaRPr lang="tr-TR" sz="2400" dirty="0" smtClean="0">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428604"/>
            <a:ext cx="7772400" cy="785818"/>
          </a:xfrm>
        </p:spPr>
        <p:txBody>
          <a:bodyPr/>
          <a:lstStyle/>
          <a:p>
            <a:r>
              <a:rPr lang="tr-TR" sz="2800" dirty="0" smtClean="0">
                <a:solidFill>
                  <a:srgbClr val="C00000"/>
                </a:solidFill>
                <a:latin typeface="Times New Roman" pitchFamily="18" charset="0"/>
                <a:cs typeface="Times New Roman" pitchFamily="18" charset="0"/>
              </a:rPr>
              <a:t>KAYNAŞTIRMA EĞİTİMİN AMACI</a:t>
            </a:r>
            <a:endParaRPr lang="tr-TR" sz="2800" dirty="0">
              <a:solidFill>
                <a:srgbClr val="C00000"/>
              </a:solidFill>
              <a:latin typeface="Times New Roman" pitchFamily="18" charset="0"/>
              <a:cs typeface="Times New Roman" pitchFamily="18" charset="0"/>
            </a:endParaRPr>
          </a:p>
        </p:txBody>
      </p:sp>
      <p:sp>
        <p:nvSpPr>
          <p:cNvPr id="3" name="2 İçerik Yer Tutucusu"/>
          <p:cNvSpPr>
            <a:spLocks noGrp="1"/>
          </p:cNvSpPr>
          <p:nvPr>
            <p:ph idx="1"/>
          </p:nvPr>
        </p:nvSpPr>
        <p:spPr>
          <a:xfrm>
            <a:off x="685800" y="1357298"/>
            <a:ext cx="7772400" cy="4738702"/>
          </a:xfrm>
        </p:spPr>
        <p:txBody>
          <a:bodyPr/>
          <a:lstStyle/>
          <a:p>
            <a:endParaRPr lang="tr-TR" sz="2800" dirty="0" smtClean="0">
              <a:latin typeface="Comic Sans MS" pitchFamily="66" charset="0"/>
            </a:endParaRPr>
          </a:p>
          <a:p>
            <a:endParaRPr lang="tr-TR" sz="2800" dirty="0" smtClean="0">
              <a:latin typeface="Comic Sans MS" pitchFamily="66" charset="0"/>
            </a:endParaRPr>
          </a:p>
          <a:p>
            <a:r>
              <a:rPr lang="tr-TR" sz="2800" dirty="0" smtClean="0">
                <a:latin typeface="Times New Roman" pitchFamily="18" charset="0"/>
                <a:cs typeface="Times New Roman" pitchFamily="18" charset="0"/>
              </a:rPr>
              <a:t>Çocuğu normal hale getirmek değil, onun ilgi ve yeteneklerini en iyi şekilde kullanmasını sağlamak, toplum içinde yaşayabilmesini kolaylaştırmaktır.</a:t>
            </a:r>
            <a:endParaRPr lang="tr-TR" sz="2800" dirty="0">
              <a:latin typeface="Times New Roman" pitchFamily="18" charset="0"/>
              <a:cs typeface="Times New Roman" pitchFamily="18" charset="0"/>
            </a:endParaRPr>
          </a:p>
        </p:txBody>
      </p:sp>
      <p:pic>
        <p:nvPicPr>
          <p:cNvPr id="4" name="Picture 5" descr="C:\Users\Ibrahim GUL\Desktop\Oğuzhan\SEN-Image1.jpg">
            <a:hlinkClick r:id="rId2" action="ppaction://hlinkfile"/>
          </p:cNvPr>
          <p:cNvPicPr>
            <a:picLocks noChangeAspect="1" noChangeArrowheads="1"/>
          </p:cNvPicPr>
          <p:nvPr/>
        </p:nvPicPr>
        <p:blipFill>
          <a:blip r:embed="rId3" cstate="print"/>
          <a:srcRect/>
          <a:stretch>
            <a:fillRect/>
          </a:stretch>
        </p:blipFill>
        <p:spPr bwMode="auto">
          <a:xfrm>
            <a:off x="2071671" y="4643446"/>
            <a:ext cx="6357982" cy="1785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800" y="285728"/>
            <a:ext cx="8101042" cy="6286544"/>
          </a:xfrm>
        </p:spPr>
        <p:txBody>
          <a:bodyPr/>
          <a:lstStyle/>
          <a:p>
            <a:r>
              <a:rPr lang="tr-TR" sz="2400" b="1" dirty="0" smtClean="0">
                <a:latin typeface="Comic Sans MS" pitchFamily="66" charset="0"/>
              </a:rPr>
              <a:t>Ödevler</a:t>
            </a:r>
          </a:p>
          <a:p>
            <a:pPr>
              <a:buNone/>
            </a:pPr>
            <a:endParaRPr lang="tr-TR" sz="2400" dirty="0" smtClean="0">
              <a:latin typeface="Comic Sans MS" pitchFamily="66" charset="0"/>
            </a:endParaRPr>
          </a:p>
          <a:p>
            <a:r>
              <a:rPr lang="tr-TR" sz="2000" dirty="0" smtClean="0">
                <a:latin typeface="Comic Sans MS" pitchFamily="66" charset="0"/>
              </a:rPr>
              <a:t>a) Derste anlatılan konuların, yapılan çalışmaların öğrenciye yazılı olarak verilmesine dikkat edilmeli, sözlü ifadelerle yetinilmemelidir.</a:t>
            </a:r>
          </a:p>
          <a:p>
            <a:r>
              <a:rPr lang="tr-TR" sz="2000" dirty="0" smtClean="0">
                <a:latin typeface="Comic Sans MS" pitchFamily="66" charset="0"/>
              </a:rPr>
              <a:t>b) Ödev verildiği zaman öğrencinin ödevini defterine doğru bir şekilde aktarıp aktarmadığı kontrol edilmelidir.</a:t>
            </a:r>
          </a:p>
          <a:p>
            <a:r>
              <a:rPr lang="tr-TR" sz="2000" dirty="0" smtClean="0">
                <a:latin typeface="Comic Sans MS" pitchFamily="66" charset="0"/>
              </a:rPr>
              <a:t>c) Ödevleri sıkıcı ve monoton olmaktan çıkarıp, canlı ve ilgi çekici bir görevle birleştirmek önemlidir. Ayrıca verilen ödevlere belli bir zaman sınırı konmalıdır.</a:t>
            </a:r>
          </a:p>
          <a:p>
            <a:r>
              <a:rPr lang="tr-TR" sz="2000" dirty="0" smtClean="0">
                <a:latin typeface="Comic Sans MS" pitchFamily="66" charset="0"/>
              </a:rPr>
              <a:t>d) Ödevleri başarabileceği ölçüler içinde verebilir</a:t>
            </a:r>
            <a:r>
              <a:rPr lang="tr-TR" sz="2000" b="1" dirty="0" smtClean="0">
                <a:latin typeface="Comic Sans MS" pitchFamily="66" charset="0"/>
              </a:rPr>
              <a:t>, </a:t>
            </a:r>
            <a:r>
              <a:rPr lang="tr-TR" sz="2000" dirty="0" smtClean="0">
                <a:latin typeface="Comic Sans MS" pitchFamily="66" charset="0"/>
              </a:rPr>
              <a:t>böylece zorlamanın etkisini azaltarak, adım adım kolaydan zora geçişi sağlayabilirsiniz. Başarmasını sağlayacak ödevler ile öğrencinin başarı duygusunu yaşaması sağlanabilir.</a:t>
            </a:r>
          </a:p>
          <a:p>
            <a:r>
              <a:rPr lang="tr-TR" sz="2000" dirty="0" smtClean="0">
                <a:latin typeface="Comic Sans MS" pitchFamily="66" charset="0"/>
              </a:rPr>
              <a:t>e) Öğrencinize ve ailesine akşam yemeğinden önce ev ödevini tamamlamasını önerin.</a:t>
            </a:r>
          </a:p>
          <a:p>
            <a:endParaRPr lang="tr-TR" sz="2000" dirty="0" smtClean="0">
              <a:latin typeface="Comic Sans MS" pitchFamily="66" charset="0"/>
            </a:endParaRPr>
          </a:p>
          <a:p>
            <a:endParaRPr lang="tr-TR" sz="2400" dirty="0" smtClean="0">
              <a:latin typeface="Comic Sans MS" pitchFamily="66" charset="0"/>
            </a:endParaRPr>
          </a:p>
          <a:p>
            <a:endParaRPr lang="tr-TR" sz="2400" dirty="0" smtClean="0">
              <a:latin typeface="Comic Sans MS" pitchFamily="66"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800" y="285728"/>
            <a:ext cx="8101042" cy="6286544"/>
          </a:xfrm>
        </p:spPr>
        <p:txBody>
          <a:bodyPr/>
          <a:lstStyle/>
          <a:p>
            <a:r>
              <a:rPr lang="tr-TR" sz="2400" b="1" dirty="0" smtClean="0">
                <a:latin typeface="Comic Sans MS" pitchFamily="66" charset="0"/>
              </a:rPr>
              <a:t>Başarının değerlendirilmesi</a:t>
            </a:r>
            <a:endParaRPr lang="tr-TR" sz="2400" dirty="0" smtClean="0">
              <a:latin typeface="Comic Sans MS" pitchFamily="66" charset="0"/>
            </a:endParaRPr>
          </a:p>
          <a:p>
            <a:r>
              <a:rPr lang="tr-TR" sz="2400" dirty="0" smtClean="0">
                <a:latin typeface="Comic Sans MS" pitchFamily="66" charset="0"/>
              </a:rPr>
              <a:t>a) Bilgiyi kazanıp kazanmadığını sınamanın en iyi yolu, daha iyi öğrendiği yöntemden faydalanmaktır. ÖÖG olan çocukların bazıları </a:t>
            </a:r>
            <a:r>
              <a:rPr lang="tr-TR" sz="2400" u="sng" dirty="0" smtClean="0">
                <a:latin typeface="Comic Sans MS" pitchFamily="66" charset="0"/>
              </a:rPr>
              <a:t>işiterek</a:t>
            </a:r>
            <a:r>
              <a:rPr lang="tr-TR" sz="2400" dirty="0" smtClean="0">
                <a:latin typeface="Comic Sans MS" pitchFamily="66" charset="0"/>
              </a:rPr>
              <a:t>, bazıları </a:t>
            </a:r>
            <a:r>
              <a:rPr lang="tr-TR" sz="2400" u="sng" dirty="0" smtClean="0">
                <a:latin typeface="Comic Sans MS" pitchFamily="66" charset="0"/>
              </a:rPr>
              <a:t>görerek </a:t>
            </a:r>
            <a:r>
              <a:rPr lang="tr-TR" sz="2400" dirty="0" smtClean="0">
                <a:latin typeface="Comic Sans MS" pitchFamily="66" charset="0"/>
              </a:rPr>
              <a:t>daha kolay öğrenmektedirler. </a:t>
            </a:r>
            <a:r>
              <a:rPr lang="tr-TR" sz="2400" dirty="0" smtClean="0">
                <a:solidFill>
                  <a:srgbClr val="C00000"/>
                </a:solidFill>
                <a:latin typeface="Comic Sans MS" pitchFamily="66" charset="0"/>
              </a:rPr>
              <a:t>Başarıları değerlendirilirken, mümkün olduğunca sınavları, çoktan seçmeli hazırlamaya ya da sözlü sınavlarla değerlendirme yapmaya özen gösterin.</a:t>
            </a:r>
          </a:p>
          <a:p>
            <a:r>
              <a:rPr lang="tr-TR" sz="2400" dirty="0" smtClean="0">
                <a:latin typeface="Comic Sans MS" pitchFamily="66" charset="0"/>
              </a:rPr>
              <a:t>b) Sınavlarda ÖÖG olan çocuklara daha uzun süre verilmelidir. Ya da onlara verilen metinler mümkün olduğunca kısa tutulmalıdır.</a:t>
            </a:r>
          </a:p>
          <a:p>
            <a:r>
              <a:rPr lang="tr-TR" sz="2400" dirty="0" smtClean="0">
                <a:latin typeface="Comic Sans MS" pitchFamily="66" charset="0"/>
              </a:rPr>
              <a:t>c) Öğrencileri sınav sırasında yönergeleri doğru okuması için uyarın ve yönergeye ait anahtar kelimelerin altını çizin ya da fosforlu kalemlerle üstünü çizin.</a:t>
            </a:r>
          </a:p>
          <a:p>
            <a:endParaRPr lang="tr-TR" sz="2000" dirty="0" smtClean="0">
              <a:latin typeface="Comic Sans MS" pitchFamily="66" charset="0"/>
            </a:endParaRPr>
          </a:p>
          <a:p>
            <a:endParaRPr lang="tr-TR" sz="2400" dirty="0" smtClean="0">
              <a:latin typeface="Comic Sans MS" pitchFamily="66" charset="0"/>
            </a:endParaRPr>
          </a:p>
          <a:p>
            <a:endParaRPr lang="tr-TR" sz="2400" dirty="0" smtClean="0">
              <a:latin typeface="Comic Sans MS" pitchFamily="66"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357166"/>
            <a:ext cx="7772400" cy="1143008"/>
          </a:xfrm>
        </p:spPr>
        <p:txBody>
          <a:bodyPr/>
          <a:lstStyle/>
          <a:p>
            <a:r>
              <a:rPr lang="tr-TR" sz="2000" b="1" dirty="0" smtClean="0">
                <a:solidFill>
                  <a:srgbClr val="C00000"/>
                </a:solidFill>
                <a:latin typeface="Comic Sans MS" pitchFamily="66" charset="0"/>
              </a:rPr>
              <a:t>DİKKAT EKSİKLİĞİ VE HİPERAKTİVİTE BOZUKLUĞU İLE ÖZEL ÖĞRENME GÜÇLÜĞÜ AYIRTEDİCİ ÖZELLİKLERİ</a:t>
            </a:r>
            <a:endParaRPr lang="tr-TR" sz="2000" b="1" dirty="0">
              <a:solidFill>
                <a:srgbClr val="C00000"/>
              </a:solidFill>
              <a:latin typeface="Comic Sans MS" pitchFamily="66" charset="0"/>
            </a:endParaRPr>
          </a:p>
        </p:txBody>
      </p:sp>
      <p:sp>
        <p:nvSpPr>
          <p:cNvPr id="3" name="2 İçerik Yer Tutucusu"/>
          <p:cNvSpPr>
            <a:spLocks noGrp="1"/>
          </p:cNvSpPr>
          <p:nvPr>
            <p:ph idx="1"/>
          </p:nvPr>
        </p:nvSpPr>
        <p:spPr>
          <a:xfrm>
            <a:off x="685800" y="1571612"/>
            <a:ext cx="7772400" cy="4524388"/>
          </a:xfrm>
        </p:spPr>
        <p:txBody>
          <a:bodyPr/>
          <a:lstStyle/>
          <a:p>
            <a:pPr>
              <a:buNone/>
            </a:pPr>
            <a:r>
              <a:rPr lang="tr-TR" sz="2000" dirty="0" smtClean="0">
                <a:latin typeface="Comic Sans MS" pitchFamily="66" charset="0"/>
              </a:rPr>
              <a:t>    </a:t>
            </a:r>
            <a:r>
              <a:rPr lang="tr-TR" sz="2000" dirty="0" err="1" smtClean="0">
                <a:latin typeface="Comic Sans MS" pitchFamily="66" charset="0"/>
              </a:rPr>
              <a:t>DEHB’nda</a:t>
            </a:r>
            <a:r>
              <a:rPr lang="tr-TR" sz="2000" dirty="0" smtClean="0">
                <a:latin typeface="Comic Sans MS" pitchFamily="66" charset="0"/>
              </a:rPr>
              <a:t> özel öğrenme güçlüğü görülebilir. Ama ikisi iki ayrı alandaki güçlükleri tarif eden bozukluklardır ve </a:t>
            </a:r>
            <a:r>
              <a:rPr lang="tr-TR" sz="2000" u="sng" dirty="0" err="1" smtClean="0">
                <a:solidFill>
                  <a:srgbClr val="C00000"/>
                </a:solidFill>
                <a:latin typeface="Comic Sans MS" pitchFamily="66" charset="0"/>
              </a:rPr>
              <a:t>ayırtedici</a:t>
            </a:r>
            <a:r>
              <a:rPr lang="tr-TR" sz="2000" u="sng" dirty="0" smtClean="0">
                <a:solidFill>
                  <a:srgbClr val="C00000"/>
                </a:solidFill>
                <a:latin typeface="Comic Sans MS" pitchFamily="66" charset="0"/>
              </a:rPr>
              <a:t> özellikleri </a:t>
            </a:r>
            <a:r>
              <a:rPr lang="tr-TR" sz="2000" dirty="0" smtClean="0">
                <a:latin typeface="Comic Sans MS" pitchFamily="66" charset="0"/>
              </a:rPr>
              <a:t>vardır. Bunlar:</a:t>
            </a:r>
          </a:p>
          <a:p>
            <a:pPr>
              <a:buNone/>
            </a:pPr>
            <a:endParaRPr lang="tr-TR" sz="2000" dirty="0" smtClean="0">
              <a:latin typeface="Comic Sans MS" pitchFamily="66" charset="0"/>
            </a:endParaRPr>
          </a:p>
          <a:p>
            <a:r>
              <a:rPr lang="tr-TR" sz="2000" dirty="0" smtClean="0">
                <a:latin typeface="Comic Sans MS" pitchFamily="66" charset="0"/>
              </a:rPr>
              <a:t>DEHB gösteren çocukta her alandaki işler, bu bozukluğun yarattığı engellemeler nedeniyle etkilenir. </a:t>
            </a:r>
            <a:r>
              <a:rPr lang="tr-TR" sz="2000" dirty="0" smtClean="0">
                <a:solidFill>
                  <a:schemeClr val="accent2">
                    <a:lumMod val="75000"/>
                  </a:schemeClr>
                </a:solidFill>
                <a:latin typeface="Comic Sans MS" pitchFamily="66" charset="0"/>
              </a:rPr>
              <a:t>Ama özel öğrenme güçlüğünde 1 ya da 2 alanda sorun varken diğer alanlar bundan etkilenmemiş olabilir.</a:t>
            </a:r>
          </a:p>
          <a:p>
            <a:pPr>
              <a:buNone/>
            </a:pPr>
            <a:endParaRPr lang="tr-TR" sz="2000" dirty="0" smtClean="0">
              <a:latin typeface="Comic Sans MS" pitchFamily="66" charset="0"/>
            </a:endParaRPr>
          </a:p>
          <a:p>
            <a:r>
              <a:rPr lang="tr-TR" sz="2000" dirty="0" smtClean="0">
                <a:solidFill>
                  <a:schemeClr val="accent2">
                    <a:lumMod val="75000"/>
                  </a:schemeClr>
                </a:solidFill>
                <a:latin typeface="Comic Sans MS" pitchFamily="66" charset="0"/>
              </a:rPr>
              <a:t>Özel öğrenme güçlüğü olan çocuklar sadece okumada ya da yazmada zorlanırken </a:t>
            </a:r>
            <a:r>
              <a:rPr lang="tr-TR" sz="2000" dirty="0" smtClean="0">
                <a:latin typeface="Comic Sans MS" pitchFamily="66" charset="0"/>
              </a:rPr>
              <a:t>DEHB olan çocuklar özellikle de </a:t>
            </a:r>
            <a:r>
              <a:rPr lang="tr-TR" sz="2000" dirty="0" err="1" smtClean="0">
                <a:latin typeface="Comic Sans MS" pitchFamily="66" charset="0"/>
              </a:rPr>
              <a:t>hiperaktivite</a:t>
            </a:r>
            <a:r>
              <a:rPr lang="tr-TR" sz="2000" dirty="0" smtClean="0">
                <a:latin typeface="Comic Sans MS" pitchFamily="66" charset="0"/>
              </a:rPr>
              <a:t> varsa hem okuma hem yazmada sorun yaşayabilir. Hem de sürekli zorlanıp kısıtlanmak durumunda kalabilir</a:t>
            </a:r>
            <a:r>
              <a:rPr lang="tr-TR" sz="2400" dirty="0" smtClean="0"/>
              <a:t>. </a:t>
            </a:r>
            <a:endParaRPr lang="tr-TR" sz="2400" dirty="0">
              <a:latin typeface="Comic Sans MS" pitchFamily="66"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357166"/>
            <a:ext cx="7772400" cy="1143008"/>
          </a:xfrm>
        </p:spPr>
        <p:txBody>
          <a:bodyPr/>
          <a:lstStyle/>
          <a:p>
            <a:r>
              <a:rPr lang="tr-TR" sz="2000" b="1" dirty="0" smtClean="0">
                <a:solidFill>
                  <a:srgbClr val="C00000"/>
                </a:solidFill>
                <a:latin typeface="Comic Sans MS" pitchFamily="66" charset="0"/>
              </a:rPr>
              <a:t>DİKKAT EKSİKLİĞİ VE HİPERAKTİVİTE BOZUKLUĞU İLE ÖZEL ÖĞRENME GÜÇLÜĞÜ AYIRTEDİCİ ÖZELLİKLERİ</a:t>
            </a:r>
            <a:endParaRPr lang="tr-TR" sz="2000" b="1" dirty="0">
              <a:solidFill>
                <a:srgbClr val="C00000"/>
              </a:solidFill>
              <a:latin typeface="Comic Sans MS" pitchFamily="66" charset="0"/>
            </a:endParaRPr>
          </a:p>
        </p:txBody>
      </p:sp>
      <p:sp>
        <p:nvSpPr>
          <p:cNvPr id="3" name="2 İçerik Yer Tutucusu"/>
          <p:cNvSpPr>
            <a:spLocks noGrp="1"/>
          </p:cNvSpPr>
          <p:nvPr>
            <p:ph idx="1"/>
          </p:nvPr>
        </p:nvSpPr>
        <p:spPr>
          <a:xfrm>
            <a:off x="685800" y="1571612"/>
            <a:ext cx="7772400" cy="4524388"/>
          </a:xfrm>
        </p:spPr>
        <p:txBody>
          <a:bodyPr/>
          <a:lstStyle/>
          <a:p>
            <a:pPr>
              <a:buNone/>
            </a:pPr>
            <a:endParaRPr lang="tr-TR" sz="2000" dirty="0" smtClean="0"/>
          </a:p>
          <a:p>
            <a:r>
              <a:rPr lang="tr-TR" sz="2000" dirty="0" smtClean="0">
                <a:solidFill>
                  <a:srgbClr val="0070C0"/>
                </a:solidFill>
              </a:rPr>
              <a:t>Özel öğrenme güçlüğünde okul başarısızlığı; görsel, işitsel, dokunsal algı, ayrımlaştırma ve bellek alanlarında ortaya çıkarken</a:t>
            </a:r>
            <a:r>
              <a:rPr lang="tr-TR" sz="2000" dirty="0" smtClean="0"/>
              <a:t>, DEHB’ da daha çok dikkatini bir konuya yoğunlaştıramamak nedeniyle başarısızlık yaşanır.</a:t>
            </a:r>
          </a:p>
          <a:p>
            <a:r>
              <a:rPr lang="tr-TR" sz="2000" dirty="0" smtClean="0"/>
              <a:t>• Dikkat eksikliği olan çocuk okuma yazma hatası yaptığında uyarıldığında hatasını düzeltir. Ama </a:t>
            </a:r>
            <a:r>
              <a:rPr lang="tr-TR" sz="2000" dirty="0" smtClean="0">
                <a:solidFill>
                  <a:srgbClr val="0070C0"/>
                </a:solidFill>
              </a:rPr>
              <a:t>özel öğrenme güçlüğü olan çocuk hatasını o anda düzeltse bile bu hatayı çok sık yapar / tekrarlar.</a:t>
            </a:r>
          </a:p>
          <a:p>
            <a:r>
              <a:rPr lang="tr-TR" sz="2000" dirty="0" smtClean="0"/>
              <a:t>• DEHB olan çocuklar okul öncesinde aşırı hareketlilikleriyle çabuk tanınır, </a:t>
            </a:r>
            <a:r>
              <a:rPr lang="tr-TR" sz="2000" dirty="0" smtClean="0">
                <a:solidFill>
                  <a:srgbClr val="0070C0"/>
                </a:solidFill>
              </a:rPr>
              <a:t>özel öğrenme güçlüğü olan çocuklar okul dönemine kadar zor tanımlanır. </a:t>
            </a:r>
          </a:p>
          <a:p>
            <a:r>
              <a:rPr lang="tr-TR" sz="2000" dirty="0" smtClean="0"/>
              <a:t>• </a:t>
            </a:r>
            <a:r>
              <a:rPr lang="tr-TR" sz="2000" dirty="0" smtClean="0">
                <a:solidFill>
                  <a:srgbClr val="0070C0"/>
                </a:solidFill>
              </a:rPr>
              <a:t>Özel öğrenme güçlüğü yaşam boyu sürer</a:t>
            </a:r>
            <a:r>
              <a:rPr lang="tr-TR" sz="2000" dirty="0" smtClean="0"/>
              <a:t>, DEHB yaşla değişerek ve azalarak devam eder.</a:t>
            </a:r>
            <a:endParaRPr lang="tr-TR" sz="2400" dirty="0">
              <a:latin typeface="Comic Sans MS" pitchFamily="66"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357166"/>
            <a:ext cx="7772400" cy="1143008"/>
          </a:xfrm>
        </p:spPr>
        <p:txBody>
          <a:bodyPr/>
          <a:lstStyle/>
          <a:p>
            <a:r>
              <a:rPr lang="tr-TR" sz="2000" b="1" dirty="0" smtClean="0">
                <a:solidFill>
                  <a:srgbClr val="C00000"/>
                </a:solidFill>
                <a:latin typeface="Comic Sans MS" pitchFamily="66" charset="0"/>
              </a:rPr>
              <a:t>DİKKAT EKSİKLİĞİ VE HİPERAKTİVİTE BOZUKLUĞU İLE ÖZEL ÖĞRENME GÜÇLÜĞÜ AYIRTEDİCİ ÖZELLİKLERİ</a:t>
            </a:r>
            <a:endParaRPr lang="tr-TR" sz="2000" b="1" dirty="0">
              <a:solidFill>
                <a:srgbClr val="C00000"/>
              </a:solidFill>
              <a:latin typeface="Comic Sans MS" pitchFamily="66" charset="0"/>
            </a:endParaRPr>
          </a:p>
        </p:txBody>
      </p:sp>
      <p:sp>
        <p:nvSpPr>
          <p:cNvPr id="3" name="2 İçerik Yer Tutucusu"/>
          <p:cNvSpPr>
            <a:spLocks noGrp="1"/>
          </p:cNvSpPr>
          <p:nvPr>
            <p:ph idx="1"/>
          </p:nvPr>
        </p:nvSpPr>
        <p:spPr>
          <a:xfrm>
            <a:off x="685800" y="1571612"/>
            <a:ext cx="8172480" cy="4500594"/>
          </a:xfrm>
        </p:spPr>
        <p:txBody>
          <a:bodyPr/>
          <a:lstStyle/>
          <a:p>
            <a:pPr>
              <a:buNone/>
            </a:pPr>
            <a:r>
              <a:rPr lang="tr-TR" sz="2000" dirty="0" smtClean="0">
                <a:latin typeface="Comic Sans MS" pitchFamily="66" charset="0"/>
              </a:rPr>
              <a:t> </a:t>
            </a:r>
            <a:endParaRPr lang="tr-TR" sz="2000" dirty="0" smtClean="0"/>
          </a:p>
          <a:p>
            <a:r>
              <a:rPr lang="tr-TR" sz="2000" dirty="0" err="1" smtClean="0"/>
              <a:t>DEHB’nda</a:t>
            </a:r>
            <a:r>
              <a:rPr lang="tr-TR" sz="2000" dirty="0" smtClean="0"/>
              <a:t> sıklıkla dil sorunu görülmez. </a:t>
            </a:r>
            <a:r>
              <a:rPr lang="tr-TR" sz="2000" dirty="0" smtClean="0">
                <a:solidFill>
                  <a:srgbClr val="0070C0"/>
                </a:solidFill>
              </a:rPr>
              <a:t>Özel öğrenme güçlüğünde dil sorunu daha sık görülür.</a:t>
            </a:r>
          </a:p>
          <a:p>
            <a:r>
              <a:rPr lang="tr-TR" sz="2000" dirty="0" smtClean="0"/>
              <a:t>• DEHB olan çocuklar daha çok ince motor becerilerde zorlanırlar. Kaba motor becerileri iyi olabilir. </a:t>
            </a:r>
            <a:r>
              <a:rPr lang="tr-TR" sz="2000" dirty="0" smtClean="0">
                <a:solidFill>
                  <a:srgbClr val="0070C0"/>
                </a:solidFill>
              </a:rPr>
              <a:t>Özel öğrenme güçlüğünde, her </a:t>
            </a:r>
            <a:r>
              <a:rPr lang="tr-TR" sz="2000" dirty="0" err="1" smtClean="0">
                <a:solidFill>
                  <a:srgbClr val="0070C0"/>
                </a:solidFill>
              </a:rPr>
              <a:t>ikiside</a:t>
            </a:r>
            <a:r>
              <a:rPr lang="tr-TR" sz="2000" dirty="0" smtClean="0">
                <a:solidFill>
                  <a:srgbClr val="0070C0"/>
                </a:solidFill>
              </a:rPr>
              <a:t> sorun olarak ortaya çıkabilir.</a:t>
            </a:r>
            <a:r>
              <a:rPr lang="tr-TR" sz="2000" dirty="0" smtClean="0">
                <a:latin typeface="Comic Sans MS" pitchFamily="66" charset="0"/>
              </a:rPr>
              <a:t> </a:t>
            </a:r>
          </a:p>
          <a:p>
            <a:r>
              <a:rPr lang="tr-TR" sz="2000" dirty="0" smtClean="0"/>
              <a:t>Hem DEHB’ </a:t>
            </a:r>
            <a:r>
              <a:rPr lang="tr-TR" sz="2000" dirty="0" err="1" smtClean="0"/>
              <a:t>nda</a:t>
            </a:r>
            <a:r>
              <a:rPr lang="tr-TR" sz="2000" dirty="0" smtClean="0"/>
              <a:t> hem özel öğrenme güçlüğünde </a:t>
            </a:r>
            <a:r>
              <a:rPr lang="tr-TR" sz="2000" dirty="0" smtClean="0">
                <a:solidFill>
                  <a:srgbClr val="C00000"/>
                </a:solidFill>
              </a:rPr>
              <a:t>dikkat sorunu </a:t>
            </a:r>
            <a:r>
              <a:rPr lang="tr-TR" sz="2000" dirty="0" smtClean="0"/>
              <a:t>gözlenir. Ancak </a:t>
            </a:r>
            <a:r>
              <a:rPr lang="tr-TR" sz="2000" dirty="0" smtClean="0">
                <a:solidFill>
                  <a:srgbClr val="0070C0"/>
                </a:solidFill>
              </a:rPr>
              <a:t>özel öğrenme güçlüğü olan çocuklar seçici dikkat sorunu yaşar. </a:t>
            </a:r>
            <a:r>
              <a:rPr lang="tr-TR" sz="2000" dirty="0" smtClean="0"/>
              <a:t>Örneğin: ders çalışırken yoğunlaşmaları gereken noktaya dikkatlerini yoğunlaştıramaz, dağınık bir çekmeceden istediğini bulamaz ama buna rağmen dikkatini belli bir konuda yoğunlaştırmada sorun yaşamaz. DEHB olan çocuklar bir materyalle uzun süre uğraşmakta zorlanır.</a:t>
            </a:r>
            <a:endParaRPr lang="tr-TR" sz="2000" dirty="0">
              <a:latin typeface="Comic Sans MS" pitchFamily="66"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800" y="857232"/>
            <a:ext cx="7772400" cy="5238768"/>
          </a:xfrm>
        </p:spPr>
        <p:txBody>
          <a:bodyPr/>
          <a:lstStyle/>
          <a:p>
            <a:r>
              <a:rPr lang="tr-TR" altLang="tr-TR" b="1" dirty="0" smtClean="0">
                <a:solidFill>
                  <a:srgbClr val="33CC33"/>
                </a:solidFill>
              </a:rPr>
              <a:t>Dikkat eksikliği ve </a:t>
            </a:r>
            <a:r>
              <a:rPr lang="tr-TR" altLang="tr-TR" b="1" dirty="0" err="1" smtClean="0">
                <a:solidFill>
                  <a:srgbClr val="33CC33"/>
                </a:solidFill>
              </a:rPr>
              <a:t>hiperaktivite</a:t>
            </a:r>
            <a:r>
              <a:rPr lang="tr-TR" altLang="tr-TR" b="1" dirty="0" smtClean="0">
                <a:solidFill>
                  <a:srgbClr val="33CC33"/>
                </a:solidFill>
              </a:rPr>
              <a:t> bozukluğu olan:</a:t>
            </a:r>
            <a:r>
              <a:rPr lang="tr-TR" altLang="tr-TR" b="1" dirty="0" smtClean="0"/>
              <a:t> </a:t>
            </a:r>
            <a:r>
              <a:rPr lang="tr-TR" altLang="tr-TR" dirty="0" smtClean="0"/>
              <a:t>Yaşına ve gelişim seviyesine uygun olmayan dikkat eksikliği, aşırı hareketlilik, </a:t>
            </a:r>
            <a:r>
              <a:rPr lang="tr-TR" altLang="tr-TR" dirty="0" err="1" smtClean="0"/>
              <a:t>hiperaktivite</a:t>
            </a:r>
            <a:r>
              <a:rPr lang="tr-TR" altLang="tr-TR" dirty="0" smtClean="0"/>
              <a:t> ve dürtüsellik belirtilerini en az iki ortamda ve altı ay süreyle gösteren, bu özellikleri yedi yaşından önce ortaya çıkan, özel eğitim ile destek eğitim hizmetine ihtiyacı olan bireyler,</a:t>
            </a:r>
          </a:p>
          <a:p>
            <a:endParaRPr lang="tr-TR"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p:txBody>
          <a:bodyPr/>
          <a:lstStyle/>
          <a:p>
            <a:pPr>
              <a:defRPr/>
            </a:pPr>
            <a:fld id="{8EB1DCA8-0351-4D65-91BF-BD89FF77B1AF}" type="slidenum">
              <a:rPr lang="tr-TR" smtClean="0"/>
              <a:pPr>
                <a:defRPr/>
              </a:pPr>
              <a:t>86</a:t>
            </a:fld>
            <a:endParaRPr lang="tr-TR" smtClean="0"/>
          </a:p>
        </p:txBody>
      </p:sp>
      <p:sp>
        <p:nvSpPr>
          <p:cNvPr id="7170" name="Rectangle 2"/>
          <p:cNvSpPr>
            <a:spLocks noGrp="1" noChangeArrowheads="1"/>
          </p:cNvSpPr>
          <p:nvPr>
            <p:ph type="title"/>
          </p:nvPr>
        </p:nvSpPr>
        <p:spPr/>
        <p:txBody>
          <a:bodyPr/>
          <a:lstStyle/>
          <a:p>
            <a:pPr eaLnBrk="1" hangingPunct="1">
              <a:defRPr/>
            </a:pPr>
            <a:r>
              <a:rPr lang="tr-TR" dirty="0" smtClean="0">
                <a:solidFill>
                  <a:srgbClr val="FF6600"/>
                </a:solidFill>
                <a:effectLst>
                  <a:outerShdw blurRad="38100" dist="38100" dir="2700000" algn="tl">
                    <a:srgbClr val="C0C0C0"/>
                  </a:outerShdw>
                </a:effectLst>
              </a:rPr>
              <a:t>DEHB Nedir?</a:t>
            </a:r>
          </a:p>
        </p:txBody>
      </p:sp>
      <p:sp>
        <p:nvSpPr>
          <p:cNvPr id="7171" name="Rectangle 3"/>
          <p:cNvSpPr>
            <a:spLocks noGrp="1" noChangeArrowheads="1"/>
          </p:cNvSpPr>
          <p:nvPr>
            <p:ph type="body" idx="1"/>
          </p:nvPr>
        </p:nvSpPr>
        <p:spPr>
          <a:xfrm>
            <a:off x="457200" y="1447800"/>
            <a:ext cx="8229600" cy="5029200"/>
          </a:xfrm>
        </p:spPr>
        <p:txBody>
          <a:bodyPr/>
          <a:lstStyle/>
          <a:p>
            <a:pPr eaLnBrk="1" hangingPunct="1">
              <a:lnSpc>
                <a:spcPct val="80000"/>
              </a:lnSpc>
              <a:buFontTx/>
              <a:buNone/>
              <a:defRPr/>
            </a:pPr>
            <a:r>
              <a:rPr lang="tr-TR" sz="2400" u="sng" dirty="0" smtClean="0">
                <a:effectLst>
                  <a:outerShdw blurRad="38100" dist="38100" dir="2700000" algn="tl">
                    <a:srgbClr val="C0C0C0"/>
                  </a:outerShdw>
                </a:effectLst>
              </a:rPr>
              <a:t>Tanım:</a:t>
            </a:r>
          </a:p>
          <a:p>
            <a:pPr eaLnBrk="1" hangingPunct="1">
              <a:lnSpc>
                <a:spcPct val="80000"/>
              </a:lnSpc>
              <a:buFontTx/>
              <a:buNone/>
              <a:defRPr/>
            </a:pPr>
            <a:r>
              <a:rPr lang="tr-TR" sz="2600" dirty="0" smtClean="0">
                <a:ea typeface="Batang" pitchFamily="18" charset="-127"/>
              </a:rPr>
              <a:t>1. Dikkat/konsantrasyon süresi</a:t>
            </a:r>
          </a:p>
          <a:p>
            <a:pPr eaLnBrk="1" hangingPunct="1">
              <a:lnSpc>
                <a:spcPct val="80000"/>
              </a:lnSpc>
              <a:buFontTx/>
              <a:buNone/>
              <a:defRPr/>
            </a:pPr>
            <a:r>
              <a:rPr lang="tr-TR" sz="2600" dirty="0" smtClean="0">
                <a:ea typeface="Batang" pitchFamily="18" charset="-127"/>
              </a:rPr>
              <a:t>2. Motor Aktivite/Hareketlilik</a:t>
            </a:r>
          </a:p>
          <a:p>
            <a:pPr eaLnBrk="1" hangingPunct="1">
              <a:lnSpc>
                <a:spcPct val="80000"/>
              </a:lnSpc>
              <a:buFontTx/>
              <a:buNone/>
              <a:defRPr/>
            </a:pPr>
            <a:r>
              <a:rPr lang="tr-TR" sz="2600" dirty="0" smtClean="0">
                <a:ea typeface="Batang" pitchFamily="18" charset="-127"/>
              </a:rPr>
              <a:t>3. Dürtü kontrolü</a:t>
            </a:r>
            <a:r>
              <a:rPr lang="tr-TR" sz="2400" dirty="0" smtClean="0">
                <a:ea typeface="Batang" pitchFamily="18" charset="-127"/>
              </a:rPr>
              <a:t> </a:t>
            </a:r>
            <a:br>
              <a:rPr lang="tr-TR" sz="2400" dirty="0" smtClean="0">
                <a:ea typeface="Batang" pitchFamily="18" charset="-127"/>
              </a:rPr>
            </a:br>
            <a:endParaRPr lang="tr-TR" sz="2400" dirty="0" smtClean="0"/>
          </a:p>
          <a:p>
            <a:pPr eaLnBrk="1" hangingPunct="1">
              <a:lnSpc>
                <a:spcPct val="80000"/>
              </a:lnSpc>
              <a:buFontTx/>
              <a:buNone/>
              <a:defRPr/>
            </a:pPr>
            <a:r>
              <a:rPr lang="tr-TR" sz="2400" dirty="0" smtClean="0">
                <a:ea typeface="Batang" pitchFamily="18" charset="-127"/>
              </a:rPr>
              <a:t>alanlar</a:t>
            </a:r>
            <a:r>
              <a:rPr lang="tr-TR" sz="2400" dirty="0" smtClean="0"/>
              <a:t>ı</a:t>
            </a:r>
            <a:r>
              <a:rPr lang="tr-TR" sz="2400" dirty="0" smtClean="0">
                <a:ea typeface="Batang" pitchFamily="18" charset="-127"/>
              </a:rPr>
              <a:t>nda sorunlar</a:t>
            </a:r>
          </a:p>
          <a:p>
            <a:pPr eaLnBrk="1" hangingPunct="1">
              <a:lnSpc>
                <a:spcPct val="80000"/>
              </a:lnSpc>
              <a:buFontTx/>
              <a:buNone/>
              <a:defRPr/>
            </a:pPr>
            <a:endParaRPr lang="tr-TR" sz="2400" dirty="0" smtClean="0">
              <a:ea typeface="Batang" pitchFamily="18" charset="-127"/>
            </a:endParaRPr>
          </a:p>
          <a:p>
            <a:pPr eaLnBrk="1" hangingPunct="1">
              <a:lnSpc>
                <a:spcPct val="80000"/>
              </a:lnSpc>
              <a:buFontTx/>
              <a:buChar char="-"/>
              <a:defRPr/>
            </a:pPr>
            <a:r>
              <a:rPr lang="tr-TR" sz="2400" dirty="0" smtClean="0">
                <a:ea typeface="Batang" pitchFamily="18" charset="-127"/>
              </a:rPr>
              <a:t>7 ya</a:t>
            </a:r>
            <a:r>
              <a:rPr lang="tr-TR" sz="2400" dirty="0" smtClean="0"/>
              <a:t>şı</a:t>
            </a:r>
            <a:r>
              <a:rPr lang="tr-TR" sz="2400" dirty="0" smtClean="0">
                <a:ea typeface="Batang" pitchFamily="18" charset="-127"/>
              </a:rPr>
              <a:t>ndan önce ba</a:t>
            </a:r>
            <a:r>
              <a:rPr lang="tr-TR" sz="2400" dirty="0" smtClean="0"/>
              <a:t>ş</a:t>
            </a:r>
            <a:r>
              <a:rPr lang="tr-TR" sz="2400" dirty="0" smtClean="0">
                <a:ea typeface="Batang" pitchFamily="18" charset="-127"/>
              </a:rPr>
              <a:t>lar</a:t>
            </a:r>
          </a:p>
          <a:p>
            <a:pPr eaLnBrk="1" hangingPunct="1">
              <a:lnSpc>
                <a:spcPct val="80000"/>
              </a:lnSpc>
              <a:buFontTx/>
              <a:buChar char="-"/>
              <a:defRPr/>
            </a:pPr>
            <a:r>
              <a:rPr lang="tr-TR" sz="2400" dirty="0" smtClean="0">
                <a:ea typeface="Batang" pitchFamily="18" charset="-127"/>
              </a:rPr>
              <a:t>En az iki ortamda sorunlar (ev, okul, vs.)</a:t>
            </a:r>
          </a:p>
          <a:p>
            <a:pPr eaLnBrk="1" hangingPunct="1">
              <a:lnSpc>
                <a:spcPct val="80000"/>
              </a:lnSpc>
              <a:buFontTx/>
              <a:buChar char="-"/>
              <a:defRPr/>
            </a:pPr>
            <a:r>
              <a:rPr lang="tr-TR" sz="2400" dirty="0" smtClean="0">
                <a:ea typeface="Batang" pitchFamily="18" charset="-127"/>
              </a:rPr>
              <a:t>Kronik bir seyir</a:t>
            </a:r>
          </a:p>
          <a:p>
            <a:pPr eaLnBrk="1" hangingPunct="1">
              <a:lnSpc>
                <a:spcPct val="80000"/>
              </a:lnSpc>
              <a:buFontTx/>
              <a:buChar char="-"/>
              <a:defRPr/>
            </a:pPr>
            <a:r>
              <a:rPr lang="tr-TR" sz="2400" dirty="0" smtClean="0">
                <a:ea typeface="Batang" pitchFamily="18" charset="-127"/>
              </a:rPr>
              <a:t>Okul ça</a:t>
            </a:r>
            <a:r>
              <a:rPr lang="tr-TR" sz="2400" dirty="0" smtClean="0"/>
              <a:t>ğı</a:t>
            </a:r>
            <a:r>
              <a:rPr lang="tr-TR" sz="2400" dirty="0" smtClean="0">
                <a:ea typeface="Batang" pitchFamily="18" charset="-127"/>
              </a:rPr>
              <a:t>nda %3-7 oran</a:t>
            </a:r>
            <a:r>
              <a:rPr lang="tr-TR" sz="2400" dirty="0" smtClean="0"/>
              <a:t>ı</a:t>
            </a:r>
            <a:r>
              <a:rPr lang="tr-TR" sz="2400" dirty="0" smtClean="0">
                <a:ea typeface="Batang" pitchFamily="18" charset="-127"/>
              </a:rPr>
              <a:t>nda</a:t>
            </a:r>
          </a:p>
          <a:p>
            <a:pPr eaLnBrk="1" hangingPunct="1">
              <a:lnSpc>
                <a:spcPct val="80000"/>
              </a:lnSpc>
              <a:buFontTx/>
              <a:buChar char="-"/>
              <a:defRPr/>
            </a:pPr>
            <a:r>
              <a:rPr lang="tr-TR" sz="2400" dirty="0" smtClean="0">
                <a:ea typeface="Batang" pitchFamily="18" charset="-127"/>
              </a:rPr>
              <a:t>Yüksek düzeyde genetik </a:t>
            </a:r>
            <a:endParaRPr lang="tr-TR" sz="2400" dirty="0" smtClean="0"/>
          </a:p>
          <a:p>
            <a:pPr eaLnBrk="1" hangingPunct="1">
              <a:lnSpc>
                <a:spcPct val="80000"/>
              </a:lnSpc>
              <a:buFontTx/>
              <a:buChar char="-"/>
              <a:defRPr/>
            </a:pPr>
            <a:r>
              <a:rPr lang="tr-TR" sz="2400" b="1" dirty="0" smtClean="0"/>
              <a:t>3 alt tip: </a:t>
            </a:r>
            <a:r>
              <a:rPr lang="tr-TR" sz="2400" b="1" dirty="0" err="1" smtClean="0">
                <a:ea typeface="Batang" pitchFamily="18" charset="-127"/>
              </a:rPr>
              <a:t>Hiperaktif</a:t>
            </a:r>
            <a:r>
              <a:rPr lang="tr-TR" sz="2400" b="1" dirty="0" smtClean="0">
                <a:ea typeface="Batang" pitchFamily="18" charset="-127"/>
              </a:rPr>
              <a:t> olmayan dikkat eksikliği de var</a:t>
            </a:r>
            <a:r>
              <a:rPr lang="tr-TR" sz="2400" dirty="0" smtClean="0">
                <a:ea typeface="Batang" pitchFamily="18" charset="-127"/>
              </a:rPr>
              <a:t>.</a:t>
            </a:r>
            <a:endParaRPr lang="tr-TR" sz="2400" dirty="0" smtClean="0"/>
          </a:p>
        </p:txBody>
      </p:sp>
      <p:pic>
        <p:nvPicPr>
          <p:cNvPr id="3077" name="Picture 4" descr="yaramazcocuk"/>
          <p:cNvPicPr>
            <a:picLocks noChangeAspect="1" noChangeArrowheads="1"/>
          </p:cNvPicPr>
          <p:nvPr/>
        </p:nvPicPr>
        <p:blipFill>
          <a:blip r:embed="rId2" cstate="print"/>
          <a:srcRect/>
          <a:stretch>
            <a:fillRect/>
          </a:stretch>
        </p:blipFill>
        <p:spPr bwMode="auto">
          <a:xfrm>
            <a:off x="6172200" y="1447800"/>
            <a:ext cx="1920875"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p:txBody>
          <a:bodyPr/>
          <a:lstStyle/>
          <a:p>
            <a:pPr>
              <a:defRPr/>
            </a:pPr>
            <a:fld id="{4F181166-99C1-4E4C-A8AD-FD91FB2661BB}" type="slidenum">
              <a:rPr lang="tr-TR" smtClean="0"/>
              <a:pPr>
                <a:defRPr/>
              </a:pPr>
              <a:t>87</a:t>
            </a:fld>
            <a:endParaRPr lang="tr-TR" smtClean="0"/>
          </a:p>
        </p:txBody>
      </p:sp>
      <p:sp>
        <p:nvSpPr>
          <p:cNvPr id="13314" name="Rectangle 2"/>
          <p:cNvSpPr>
            <a:spLocks noGrp="1" noChangeArrowheads="1"/>
          </p:cNvSpPr>
          <p:nvPr>
            <p:ph type="title"/>
          </p:nvPr>
        </p:nvSpPr>
        <p:spPr>
          <a:xfrm>
            <a:off x="357188" y="285750"/>
            <a:ext cx="8229600" cy="944563"/>
          </a:xfrm>
        </p:spPr>
        <p:txBody>
          <a:bodyPr/>
          <a:lstStyle/>
          <a:p>
            <a:pPr eaLnBrk="1" hangingPunct="1">
              <a:defRPr/>
            </a:pPr>
            <a:r>
              <a:rPr lang="tr-TR" dirty="0" smtClean="0">
                <a:solidFill>
                  <a:srgbClr val="FF6600"/>
                </a:solidFill>
                <a:effectLst>
                  <a:outerShdw blurRad="38100" dist="38100" dir="2700000" algn="tl">
                    <a:srgbClr val="C0C0C0"/>
                  </a:outerShdw>
                </a:effectLst>
              </a:rPr>
              <a:t>DEHB</a:t>
            </a:r>
          </a:p>
        </p:txBody>
      </p:sp>
      <p:sp>
        <p:nvSpPr>
          <p:cNvPr id="4100" name="Rectangle 3"/>
          <p:cNvSpPr>
            <a:spLocks noGrp="1" noChangeArrowheads="1"/>
          </p:cNvSpPr>
          <p:nvPr>
            <p:ph type="body" idx="1"/>
          </p:nvPr>
        </p:nvSpPr>
        <p:spPr>
          <a:xfrm>
            <a:off x="381000" y="1981200"/>
            <a:ext cx="4114800" cy="4419600"/>
          </a:xfrm>
        </p:spPr>
        <p:txBody>
          <a:bodyPr/>
          <a:lstStyle/>
          <a:p>
            <a:pPr eaLnBrk="1" hangingPunct="1">
              <a:lnSpc>
                <a:spcPct val="90000"/>
              </a:lnSpc>
            </a:pPr>
            <a:r>
              <a:rPr lang="tr-TR" sz="2400" dirty="0" smtClean="0"/>
              <a:t>Aşırı hareketlilik  </a:t>
            </a:r>
          </a:p>
          <a:p>
            <a:pPr eaLnBrk="1" hangingPunct="1">
              <a:lnSpc>
                <a:spcPct val="90000"/>
              </a:lnSpc>
            </a:pPr>
            <a:r>
              <a:rPr lang="tr-TR" sz="2400" dirty="0" smtClean="0"/>
              <a:t>Yerinde oturmada güçlük  </a:t>
            </a:r>
          </a:p>
          <a:p>
            <a:pPr eaLnBrk="1" hangingPunct="1">
              <a:lnSpc>
                <a:spcPct val="90000"/>
              </a:lnSpc>
            </a:pPr>
            <a:r>
              <a:rPr lang="tr-TR" sz="2400" dirty="0" smtClean="0"/>
              <a:t>Çok konuşma  </a:t>
            </a:r>
          </a:p>
          <a:p>
            <a:pPr eaLnBrk="1" hangingPunct="1">
              <a:lnSpc>
                <a:spcPct val="90000"/>
              </a:lnSpc>
            </a:pPr>
            <a:r>
              <a:rPr lang="tr-TR" sz="2400" dirty="0" smtClean="0"/>
              <a:t>Dikkatini sürdürmede güçlük  </a:t>
            </a:r>
          </a:p>
          <a:p>
            <a:pPr eaLnBrk="1" hangingPunct="1">
              <a:lnSpc>
                <a:spcPct val="90000"/>
              </a:lnSpc>
            </a:pPr>
            <a:r>
              <a:rPr lang="tr-TR" sz="2400" dirty="0" smtClean="0"/>
              <a:t>Dikkatin kolay dağılması  </a:t>
            </a:r>
          </a:p>
          <a:p>
            <a:pPr eaLnBrk="1" hangingPunct="1">
              <a:lnSpc>
                <a:spcPct val="90000"/>
              </a:lnSpc>
            </a:pPr>
            <a:r>
              <a:rPr lang="tr-TR" sz="2400" dirty="0" smtClean="0"/>
              <a:t>Sıklıkla bir şeyler kaybetme  </a:t>
            </a:r>
          </a:p>
          <a:p>
            <a:pPr eaLnBrk="1" hangingPunct="1">
              <a:lnSpc>
                <a:spcPct val="90000"/>
              </a:lnSpc>
            </a:pPr>
            <a:r>
              <a:rPr lang="tr-TR" sz="2400" dirty="0" smtClean="0"/>
              <a:t>Sınıfta sorulara sırasını beklemeden cevap verme  </a:t>
            </a:r>
          </a:p>
          <a:p>
            <a:pPr eaLnBrk="1" hangingPunct="1">
              <a:lnSpc>
                <a:spcPct val="90000"/>
              </a:lnSpc>
            </a:pPr>
            <a:r>
              <a:rPr lang="tr-TR" sz="2400" dirty="0" smtClean="0"/>
              <a:t>Yönergeleri takip etmede güçlük</a:t>
            </a:r>
          </a:p>
        </p:txBody>
      </p:sp>
      <p:sp>
        <p:nvSpPr>
          <p:cNvPr id="13317" name="Rectangle 5"/>
          <p:cNvSpPr>
            <a:spLocks noChangeArrowheads="1"/>
          </p:cNvSpPr>
          <p:nvPr/>
        </p:nvSpPr>
        <p:spPr bwMode="auto">
          <a:xfrm>
            <a:off x="2209800" y="1295400"/>
            <a:ext cx="4114800" cy="304800"/>
          </a:xfrm>
          <a:prstGeom prst="rect">
            <a:avLst/>
          </a:prstGeom>
          <a:noFill/>
          <a:ln w="9525">
            <a:noFill/>
            <a:miter lim="800000"/>
            <a:headEnd/>
            <a:tailEnd/>
          </a:ln>
          <a:effectLst/>
        </p:spPr>
        <p:txBody>
          <a:bodyPr/>
          <a:lstStyle/>
          <a:p>
            <a:pPr marL="342900" indent="-342900" algn="ctr">
              <a:lnSpc>
                <a:spcPct val="80000"/>
              </a:lnSpc>
              <a:spcBef>
                <a:spcPct val="20000"/>
              </a:spcBef>
              <a:defRPr/>
            </a:pPr>
            <a:r>
              <a:rPr lang="tr-TR" sz="2800" b="1" u="sng">
                <a:effectLst>
                  <a:outerShdw blurRad="38100" dist="38100" dir="2700000" algn="tl">
                    <a:srgbClr val="C0C0C0"/>
                  </a:outerShdw>
                </a:effectLst>
                <a:latin typeface="Arial" charset="0"/>
              </a:rPr>
              <a:t> Temel belirtiler</a:t>
            </a:r>
          </a:p>
        </p:txBody>
      </p:sp>
      <p:sp>
        <p:nvSpPr>
          <p:cNvPr id="4102" name="Rectangle 6"/>
          <p:cNvSpPr>
            <a:spLocks noChangeArrowheads="1"/>
          </p:cNvSpPr>
          <p:nvPr/>
        </p:nvSpPr>
        <p:spPr bwMode="auto">
          <a:xfrm>
            <a:off x="4495800" y="1981200"/>
            <a:ext cx="4419600" cy="4419600"/>
          </a:xfrm>
          <a:prstGeom prst="rect">
            <a:avLst/>
          </a:prstGeom>
          <a:noFill/>
          <a:ln w="9525">
            <a:noFill/>
            <a:miter lim="800000"/>
            <a:headEnd/>
            <a:tailEnd/>
          </a:ln>
        </p:spPr>
        <p:txBody>
          <a:bodyPr/>
          <a:lstStyle/>
          <a:p>
            <a:pPr marL="342900" indent="-342900">
              <a:lnSpc>
                <a:spcPct val="80000"/>
              </a:lnSpc>
              <a:spcBef>
                <a:spcPct val="20000"/>
              </a:spcBef>
              <a:buFontTx/>
              <a:buChar char="•"/>
            </a:pPr>
            <a:r>
              <a:rPr lang="tr-TR" sz="2400"/>
              <a:t>Sessizce oynamada güçlük  </a:t>
            </a:r>
          </a:p>
          <a:p>
            <a:pPr marL="342900" indent="-342900">
              <a:lnSpc>
                <a:spcPct val="80000"/>
              </a:lnSpc>
              <a:spcBef>
                <a:spcPct val="20000"/>
              </a:spcBef>
              <a:buFontTx/>
              <a:buChar char="•"/>
            </a:pPr>
            <a:r>
              <a:rPr lang="tr-TR" sz="2400"/>
              <a:t>Oyunlarda sırasını beklemekte güçlük  </a:t>
            </a:r>
          </a:p>
          <a:p>
            <a:pPr marL="342900" indent="-342900">
              <a:lnSpc>
                <a:spcPct val="80000"/>
              </a:lnSpc>
              <a:spcBef>
                <a:spcPct val="20000"/>
              </a:spcBef>
              <a:buFontTx/>
              <a:buChar char="•"/>
            </a:pPr>
            <a:r>
              <a:rPr lang="tr-TR" sz="2400"/>
              <a:t>Bir etkinlikten diğer etkinliğe kayma  </a:t>
            </a:r>
          </a:p>
          <a:p>
            <a:pPr marL="342900" indent="-342900">
              <a:lnSpc>
                <a:spcPct val="80000"/>
              </a:lnSpc>
              <a:spcBef>
                <a:spcPct val="20000"/>
              </a:spcBef>
              <a:buFontTx/>
              <a:buChar char="•"/>
            </a:pPr>
            <a:r>
              <a:rPr lang="tr-TR" sz="2400"/>
              <a:t>Sıklıkla araya girme </a:t>
            </a:r>
          </a:p>
          <a:p>
            <a:pPr marL="342900" indent="-342900">
              <a:lnSpc>
                <a:spcPct val="80000"/>
              </a:lnSpc>
              <a:spcBef>
                <a:spcPct val="20000"/>
              </a:spcBef>
              <a:buFontTx/>
              <a:buChar char="•"/>
            </a:pPr>
            <a:r>
              <a:rPr lang="tr-TR" sz="2400"/>
              <a:t>Söz kesme  </a:t>
            </a:r>
          </a:p>
          <a:p>
            <a:pPr marL="342900" indent="-342900">
              <a:lnSpc>
                <a:spcPct val="80000"/>
              </a:lnSpc>
              <a:spcBef>
                <a:spcPct val="20000"/>
              </a:spcBef>
              <a:buFontTx/>
              <a:buChar char="•"/>
            </a:pPr>
            <a:r>
              <a:rPr lang="tr-TR" sz="2400"/>
              <a:t>Sıklıkla ne söylendiğini dinlememe  </a:t>
            </a:r>
          </a:p>
          <a:p>
            <a:pPr marL="342900" indent="-342900">
              <a:lnSpc>
                <a:spcPct val="80000"/>
              </a:lnSpc>
              <a:spcBef>
                <a:spcPct val="20000"/>
              </a:spcBef>
              <a:buFontTx/>
              <a:buChar char="•"/>
            </a:pPr>
            <a:r>
              <a:rPr lang="tr-TR" sz="2400"/>
              <a:t>Tehlikeli etkinliklerle uğraşma, vb.</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p:txBody>
          <a:bodyPr/>
          <a:lstStyle/>
          <a:p>
            <a:pPr>
              <a:defRPr/>
            </a:pPr>
            <a:fld id="{8C7EE9B4-6E05-4637-80FE-8679180E98C9}" type="slidenum">
              <a:rPr lang="tr-TR" smtClean="0"/>
              <a:pPr>
                <a:defRPr/>
              </a:pPr>
              <a:t>88</a:t>
            </a:fld>
            <a:endParaRPr lang="tr-TR" smtClean="0"/>
          </a:p>
        </p:txBody>
      </p:sp>
      <p:sp>
        <p:nvSpPr>
          <p:cNvPr id="2" name="Rectangle 2"/>
          <p:cNvSpPr>
            <a:spLocks noGrp="1" noChangeArrowheads="1"/>
          </p:cNvSpPr>
          <p:nvPr>
            <p:ph type="title"/>
          </p:nvPr>
        </p:nvSpPr>
        <p:spPr>
          <a:xfrm>
            <a:off x="357188" y="285750"/>
            <a:ext cx="8229600" cy="944563"/>
          </a:xfrm>
        </p:spPr>
        <p:txBody>
          <a:bodyPr/>
          <a:lstStyle/>
          <a:p>
            <a:pPr eaLnBrk="1" hangingPunct="1">
              <a:defRPr/>
            </a:pPr>
            <a:r>
              <a:rPr lang="tr-TR" dirty="0" smtClean="0">
                <a:solidFill>
                  <a:srgbClr val="FF6600"/>
                </a:solidFill>
                <a:effectLst>
                  <a:outerShdw blurRad="38100" dist="38100" dir="2700000" algn="tl">
                    <a:srgbClr val="C0C0C0"/>
                  </a:outerShdw>
                </a:effectLst>
              </a:rPr>
              <a:t>DEHB</a:t>
            </a:r>
          </a:p>
        </p:txBody>
      </p:sp>
      <p:sp>
        <p:nvSpPr>
          <p:cNvPr id="5124" name="Rectangle 3"/>
          <p:cNvSpPr>
            <a:spLocks noGrp="1" noChangeArrowheads="1"/>
          </p:cNvSpPr>
          <p:nvPr>
            <p:ph type="body" idx="1"/>
          </p:nvPr>
        </p:nvSpPr>
        <p:spPr>
          <a:xfrm>
            <a:off x="381000" y="2057400"/>
            <a:ext cx="8229600" cy="4419600"/>
          </a:xfrm>
        </p:spPr>
        <p:txBody>
          <a:bodyPr/>
          <a:lstStyle/>
          <a:p>
            <a:pPr eaLnBrk="1" hangingPunct="1">
              <a:lnSpc>
                <a:spcPct val="90000"/>
              </a:lnSpc>
            </a:pPr>
            <a:r>
              <a:rPr lang="tr-TR" sz="2600" smtClean="0">
                <a:ea typeface="Batang" pitchFamily="18" charset="-127"/>
              </a:rPr>
              <a:t>Zaman</a:t>
            </a:r>
            <a:r>
              <a:rPr lang="tr-TR" sz="2600" smtClean="0"/>
              <a:t>ı</a:t>
            </a:r>
            <a:r>
              <a:rPr lang="tr-TR" sz="2600" smtClean="0">
                <a:ea typeface="Batang" pitchFamily="18" charset="-127"/>
              </a:rPr>
              <a:t> iyi kullanamama, </a:t>
            </a:r>
            <a:endParaRPr lang="tr-TR" sz="2600" smtClean="0"/>
          </a:p>
          <a:p>
            <a:pPr eaLnBrk="1" hangingPunct="1">
              <a:lnSpc>
                <a:spcPct val="90000"/>
              </a:lnSpc>
            </a:pPr>
            <a:r>
              <a:rPr lang="tr-TR" sz="2600" smtClean="0"/>
              <a:t>Ö</a:t>
            </a:r>
            <a:r>
              <a:rPr lang="tr-TR" sz="2600" smtClean="0">
                <a:ea typeface="Batang" pitchFamily="18" charset="-127"/>
              </a:rPr>
              <a:t>ncelikleri tayin edememe</a:t>
            </a:r>
          </a:p>
          <a:p>
            <a:pPr eaLnBrk="1" hangingPunct="1">
              <a:lnSpc>
                <a:spcPct val="90000"/>
              </a:lnSpc>
            </a:pPr>
            <a:r>
              <a:rPr lang="tr-TR" sz="2600" smtClean="0">
                <a:ea typeface="Batang" pitchFamily="18" charset="-127"/>
              </a:rPr>
              <a:t>Da</a:t>
            </a:r>
            <a:r>
              <a:rPr lang="tr-TR" sz="2600" smtClean="0"/>
              <a:t>ğı</a:t>
            </a:r>
            <a:r>
              <a:rPr lang="tr-TR" sz="2600" smtClean="0">
                <a:ea typeface="Batang" pitchFamily="18" charset="-127"/>
              </a:rPr>
              <a:t>n</a:t>
            </a:r>
            <a:r>
              <a:rPr lang="tr-TR" sz="2600" smtClean="0"/>
              <a:t>ı</a:t>
            </a:r>
            <a:r>
              <a:rPr lang="tr-TR" sz="2600" smtClean="0">
                <a:ea typeface="Batang" pitchFamily="18" charset="-127"/>
              </a:rPr>
              <a:t>kl</a:t>
            </a:r>
            <a:r>
              <a:rPr lang="tr-TR" sz="2600" smtClean="0"/>
              <a:t>ı</a:t>
            </a:r>
            <a:r>
              <a:rPr lang="tr-TR" sz="2600" smtClean="0">
                <a:ea typeface="Batang" pitchFamily="18" charset="-127"/>
              </a:rPr>
              <a:t>k, düzensizlik</a:t>
            </a:r>
          </a:p>
          <a:p>
            <a:pPr eaLnBrk="1" hangingPunct="1">
              <a:lnSpc>
                <a:spcPct val="90000"/>
              </a:lnSpc>
            </a:pPr>
            <a:r>
              <a:rPr lang="tr-TR" sz="2600" smtClean="0">
                <a:ea typeface="Batang" pitchFamily="18" charset="-127"/>
              </a:rPr>
              <a:t>Sakarl</a:t>
            </a:r>
            <a:r>
              <a:rPr lang="tr-TR" sz="2600" smtClean="0"/>
              <a:t>ı</a:t>
            </a:r>
            <a:r>
              <a:rPr lang="tr-TR" sz="2600" smtClean="0">
                <a:ea typeface="Batang" pitchFamily="18" charset="-127"/>
              </a:rPr>
              <a:t>k, koordinasyon güçlükleri</a:t>
            </a:r>
          </a:p>
          <a:p>
            <a:pPr eaLnBrk="1" hangingPunct="1">
              <a:lnSpc>
                <a:spcPct val="90000"/>
              </a:lnSpc>
            </a:pPr>
            <a:r>
              <a:rPr lang="tr-TR" sz="2600" smtClean="0">
                <a:ea typeface="Batang" pitchFamily="18" charset="-127"/>
              </a:rPr>
              <a:t>Uyku sorunlar</a:t>
            </a:r>
            <a:r>
              <a:rPr lang="tr-TR" sz="2600" smtClean="0"/>
              <a:t>ı</a:t>
            </a:r>
          </a:p>
          <a:p>
            <a:pPr eaLnBrk="1" hangingPunct="1">
              <a:lnSpc>
                <a:spcPct val="90000"/>
              </a:lnSpc>
            </a:pPr>
            <a:r>
              <a:rPr lang="tr-TR" sz="2600" smtClean="0"/>
              <a:t>İş</a:t>
            </a:r>
            <a:r>
              <a:rPr lang="tr-TR" sz="2600" smtClean="0">
                <a:ea typeface="Batang" pitchFamily="18" charset="-127"/>
              </a:rPr>
              <a:t>tah sorunlar</a:t>
            </a:r>
            <a:r>
              <a:rPr lang="tr-TR" sz="2600" smtClean="0"/>
              <a:t>ı</a:t>
            </a:r>
          </a:p>
          <a:p>
            <a:pPr eaLnBrk="1" hangingPunct="1">
              <a:lnSpc>
                <a:spcPct val="90000"/>
              </a:lnSpc>
            </a:pPr>
            <a:r>
              <a:rPr lang="tr-TR" sz="2600" smtClean="0">
                <a:ea typeface="Batang" pitchFamily="18" charset="-127"/>
              </a:rPr>
              <a:t>Aile ve arkada</a:t>
            </a:r>
            <a:r>
              <a:rPr lang="tr-TR" sz="2600" smtClean="0"/>
              <a:t>ş</a:t>
            </a:r>
            <a:r>
              <a:rPr lang="tr-TR" sz="2600" smtClean="0">
                <a:ea typeface="Batang" pitchFamily="18" charset="-127"/>
              </a:rPr>
              <a:t>larla ili</a:t>
            </a:r>
            <a:r>
              <a:rPr lang="tr-TR" sz="2600" smtClean="0"/>
              <a:t>ş</a:t>
            </a:r>
            <a:r>
              <a:rPr lang="tr-TR" sz="2600" smtClean="0">
                <a:ea typeface="Batang" pitchFamily="18" charset="-127"/>
              </a:rPr>
              <a:t>ki sorunlar</a:t>
            </a:r>
            <a:r>
              <a:rPr lang="tr-TR" sz="2600" smtClean="0"/>
              <a:t>ı</a:t>
            </a:r>
          </a:p>
          <a:p>
            <a:pPr eaLnBrk="1" hangingPunct="1">
              <a:lnSpc>
                <a:spcPct val="90000"/>
              </a:lnSpc>
            </a:pPr>
            <a:r>
              <a:rPr lang="tr-TR" sz="2600" smtClean="0">
                <a:ea typeface="Batang" pitchFamily="18" charset="-127"/>
              </a:rPr>
              <a:t>Ya</a:t>
            </a:r>
            <a:r>
              <a:rPr lang="tr-TR" sz="2600" smtClean="0"/>
              <a:t>ş</a:t>
            </a:r>
            <a:r>
              <a:rPr lang="tr-TR" sz="2600" smtClean="0">
                <a:ea typeface="Batang" pitchFamily="18" charset="-127"/>
              </a:rPr>
              <a:t>ad</a:t>
            </a:r>
            <a:r>
              <a:rPr lang="tr-TR" sz="2600" smtClean="0"/>
              <a:t>ı</a:t>
            </a:r>
            <a:r>
              <a:rPr lang="tr-TR" sz="2600" smtClean="0">
                <a:ea typeface="Batang" pitchFamily="18" charset="-127"/>
              </a:rPr>
              <a:t>klar</a:t>
            </a:r>
            <a:r>
              <a:rPr lang="tr-TR" sz="2600" smtClean="0"/>
              <a:t>ı</a:t>
            </a:r>
            <a:r>
              <a:rPr lang="tr-TR" sz="2600" smtClean="0">
                <a:ea typeface="Batang" pitchFamily="18" charset="-127"/>
              </a:rPr>
              <a:t>ndan ders alamama</a:t>
            </a:r>
            <a:r>
              <a:rPr lang="tr-TR" sz="2600" smtClean="0"/>
              <a:t>, vb.</a:t>
            </a:r>
            <a:endParaRPr lang="tr-TR" sz="2600" i="1" smtClean="0"/>
          </a:p>
          <a:p>
            <a:pPr eaLnBrk="1" hangingPunct="1">
              <a:lnSpc>
                <a:spcPct val="90000"/>
              </a:lnSpc>
            </a:pPr>
            <a:endParaRPr lang="tr-TR" sz="2600" smtClean="0"/>
          </a:p>
        </p:txBody>
      </p:sp>
      <p:sp>
        <p:nvSpPr>
          <p:cNvPr id="3" name="Rectangle 4"/>
          <p:cNvSpPr>
            <a:spLocks noChangeArrowheads="1"/>
          </p:cNvSpPr>
          <p:nvPr/>
        </p:nvSpPr>
        <p:spPr bwMode="auto">
          <a:xfrm>
            <a:off x="1905000" y="1295400"/>
            <a:ext cx="5257800" cy="304800"/>
          </a:xfrm>
          <a:prstGeom prst="rect">
            <a:avLst/>
          </a:prstGeom>
          <a:noFill/>
          <a:ln w="9525">
            <a:noFill/>
            <a:miter lim="800000"/>
            <a:headEnd/>
            <a:tailEnd/>
          </a:ln>
          <a:effectLst/>
        </p:spPr>
        <p:txBody>
          <a:bodyPr/>
          <a:lstStyle/>
          <a:p>
            <a:pPr marL="342900" indent="-342900" algn="ctr">
              <a:lnSpc>
                <a:spcPct val="80000"/>
              </a:lnSpc>
              <a:spcBef>
                <a:spcPct val="20000"/>
              </a:spcBef>
              <a:defRPr/>
            </a:pPr>
            <a:r>
              <a:rPr lang="tr-TR" sz="2800" b="1" u="sng">
                <a:effectLst>
                  <a:outerShdw blurRad="38100" dist="38100" dir="2700000" algn="tl">
                    <a:srgbClr val="C0C0C0"/>
                  </a:outerShdw>
                </a:effectLst>
                <a:latin typeface="Arial" charset="0"/>
              </a:rPr>
              <a:t> Günlük Hayata Yansımalar</a:t>
            </a:r>
          </a:p>
        </p:txBody>
      </p:sp>
      <p:pic>
        <p:nvPicPr>
          <p:cNvPr id="5126" name="Picture 6" descr="cezacibaba"/>
          <p:cNvPicPr>
            <a:picLocks noChangeAspect="1" noChangeArrowheads="1"/>
          </p:cNvPicPr>
          <p:nvPr/>
        </p:nvPicPr>
        <p:blipFill>
          <a:blip r:embed="rId2" cstate="print"/>
          <a:srcRect/>
          <a:stretch>
            <a:fillRect/>
          </a:stretch>
        </p:blipFill>
        <p:spPr bwMode="auto">
          <a:xfrm>
            <a:off x="6400800" y="2514600"/>
            <a:ext cx="2381250" cy="249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64B90279-8130-4C95-94AD-920580916951}" type="slidenum">
              <a:rPr lang="tr-TR" smtClean="0"/>
              <a:pPr>
                <a:defRPr/>
              </a:pPr>
              <a:t>89</a:t>
            </a:fld>
            <a:endParaRPr lang="tr-TR" smtClean="0"/>
          </a:p>
        </p:txBody>
      </p:sp>
      <p:sp>
        <p:nvSpPr>
          <p:cNvPr id="47106" name="Rectangle 2"/>
          <p:cNvSpPr>
            <a:spLocks noGrp="1" noChangeArrowheads="1"/>
          </p:cNvSpPr>
          <p:nvPr>
            <p:ph type="title"/>
          </p:nvPr>
        </p:nvSpPr>
        <p:spPr/>
        <p:txBody>
          <a:bodyPr/>
          <a:lstStyle/>
          <a:p>
            <a:pPr eaLnBrk="1" hangingPunct="1">
              <a:defRPr/>
            </a:pPr>
            <a:r>
              <a:rPr lang="tr-TR">
                <a:solidFill>
                  <a:srgbClr val="FF6600"/>
                </a:solidFill>
                <a:effectLst>
                  <a:outerShdw blurRad="38100" dist="38100" dir="2700000" algn="tl">
                    <a:srgbClr val="C0C0C0"/>
                  </a:outerShdw>
                </a:effectLst>
              </a:rPr>
              <a:t>DEHB- Okul öncesi belirtiler</a:t>
            </a:r>
          </a:p>
        </p:txBody>
      </p:sp>
      <p:sp>
        <p:nvSpPr>
          <p:cNvPr id="6148" name="Rectangle 3"/>
          <p:cNvSpPr>
            <a:spLocks noGrp="1" noChangeArrowheads="1"/>
          </p:cNvSpPr>
          <p:nvPr>
            <p:ph type="body" idx="1"/>
          </p:nvPr>
        </p:nvSpPr>
        <p:spPr/>
        <p:txBody>
          <a:bodyPr/>
          <a:lstStyle/>
          <a:p>
            <a:pPr eaLnBrk="1" hangingPunct="1">
              <a:buFontTx/>
              <a:buNone/>
            </a:pPr>
            <a:r>
              <a:rPr lang="tr-TR" sz="2400" b="1" smtClean="0"/>
              <a:t>0-3 yaş</a:t>
            </a:r>
            <a:r>
              <a:rPr lang="tr-TR" sz="2400" smtClean="0"/>
              <a:t> </a:t>
            </a:r>
          </a:p>
          <a:p>
            <a:pPr eaLnBrk="1" hangingPunct="1"/>
            <a:r>
              <a:rPr lang="tr-TR" sz="2400" smtClean="0"/>
              <a:t>Gerginlik, sinirlilik, </a:t>
            </a:r>
          </a:p>
          <a:p>
            <a:pPr eaLnBrk="1" hangingPunct="1"/>
            <a:r>
              <a:rPr lang="tr-TR" sz="2400" smtClean="0"/>
              <a:t>uyku-yeme sorunları, </a:t>
            </a:r>
          </a:p>
          <a:p>
            <a:pPr eaLnBrk="1" hangingPunct="1"/>
            <a:r>
              <a:rPr lang="tr-TR" sz="2400" smtClean="0"/>
              <a:t>iniş-çıkışlı ruh hali, </a:t>
            </a:r>
          </a:p>
          <a:p>
            <a:pPr eaLnBrk="1" hangingPunct="1"/>
            <a:r>
              <a:rPr lang="tr-TR" sz="2400" smtClean="0"/>
              <a:t>bazen konuşma gecikmesi </a:t>
            </a:r>
          </a:p>
          <a:p>
            <a:pPr eaLnBrk="1" hangingPunct="1">
              <a:buFontTx/>
              <a:buNone/>
            </a:pPr>
            <a:r>
              <a:rPr lang="tr-TR" sz="2400" b="1" smtClean="0"/>
              <a:t>3-6 yaş</a:t>
            </a:r>
            <a:r>
              <a:rPr lang="tr-TR" sz="2400" smtClean="0"/>
              <a:t> </a:t>
            </a:r>
          </a:p>
          <a:p>
            <a:pPr eaLnBrk="1" hangingPunct="1"/>
            <a:r>
              <a:rPr lang="tr-TR" sz="2400" smtClean="0"/>
              <a:t>Zıtlaşmacılık, inatçılık </a:t>
            </a:r>
          </a:p>
          <a:p>
            <a:pPr eaLnBrk="1" hangingPunct="1"/>
            <a:r>
              <a:rPr lang="tr-TR" sz="2400" smtClean="0"/>
              <a:t>oyun süresi ve “derinliği” az, </a:t>
            </a:r>
          </a:p>
          <a:p>
            <a:pPr eaLnBrk="1" hangingPunct="1"/>
            <a:r>
              <a:rPr lang="tr-TR" sz="2400" smtClean="0"/>
              <a:t>çabuk sıkılan,</a:t>
            </a:r>
          </a:p>
          <a:p>
            <a:pPr eaLnBrk="1" hangingPunct="1"/>
            <a:r>
              <a:rPr lang="tr-TR" sz="2400" smtClean="0"/>
              <a:t>sıkça kaza, düşme yaşayan</a:t>
            </a:r>
          </a:p>
        </p:txBody>
      </p:sp>
      <p:pic>
        <p:nvPicPr>
          <p:cNvPr id="6149" name="Picture 4" descr="document"/>
          <p:cNvPicPr>
            <a:picLocks noChangeAspect="1" noChangeArrowheads="1"/>
          </p:cNvPicPr>
          <p:nvPr/>
        </p:nvPicPr>
        <p:blipFill>
          <a:blip r:embed="rId2" cstate="print"/>
          <a:srcRect/>
          <a:stretch>
            <a:fillRect/>
          </a:stretch>
        </p:blipFill>
        <p:spPr bwMode="auto">
          <a:xfrm>
            <a:off x="4819650" y="1600200"/>
            <a:ext cx="4324350" cy="332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357166"/>
            <a:ext cx="7772400" cy="1143000"/>
          </a:xfrm>
        </p:spPr>
        <p:txBody>
          <a:bodyPr/>
          <a:lstStyle/>
          <a:p>
            <a:r>
              <a:rPr lang="tr-TR" sz="2800" dirty="0" smtClean="0">
                <a:solidFill>
                  <a:srgbClr val="C00000"/>
                </a:solidFill>
                <a:latin typeface="Times New Roman" pitchFamily="18" charset="0"/>
                <a:cs typeface="Times New Roman" pitchFamily="18" charset="0"/>
              </a:rPr>
              <a:t>KAYNAŞTIRMA EĞİTİMİNDE</a:t>
            </a:r>
            <a:br>
              <a:rPr lang="tr-TR" sz="2800" dirty="0" smtClean="0">
                <a:solidFill>
                  <a:srgbClr val="C00000"/>
                </a:solidFill>
                <a:latin typeface="Times New Roman" pitchFamily="18" charset="0"/>
                <a:cs typeface="Times New Roman" pitchFamily="18" charset="0"/>
              </a:rPr>
            </a:br>
            <a:r>
              <a:rPr lang="tr-TR" sz="2800" dirty="0" smtClean="0">
                <a:solidFill>
                  <a:srgbClr val="C00000"/>
                </a:solidFill>
                <a:latin typeface="Times New Roman" pitchFamily="18" charset="0"/>
                <a:cs typeface="Times New Roman" pitchFamily="18" charset="0"/>
              </a:rPr>
              <a:t> DİKKAT EDİLECEK HUSUSLAR</a:t>
            </a:r>
            <a:endParaRPr lang="tr-TR" sz="2800" dirty="0">
              <a:solidFill>
                <a:srgbClr val="C00000"/>
              </a:solidFill>
              <a:latin typeface="Times New Roman" pitchFamily="18" charset="0"/>
              <a:cs typeface="Times New Roman" pitchFamily="18" charset="0"/>
            </a:endParaRPr>
          </a:p>
        </p:txBody>
      </p:sp>
      <p:sp>
        <p:nvSpPr>
          <p:cNvPr id="3" name="2 İçerik Yer Tutucusu"/>
          <p:cNvSpPr>
            <a:spLocks noGrp="1"/>
          </p:cNvSpPr>
          <p:nvPr>
            <p:ph idx="1"/>
          </p:nvPr>
        </p:nvSpPr>
        <p:spPr>
          <a:xfrm>
            <a:off x="428596" y="1643050"/>
            <a:ext cx="8429684" cy="5000660"/>
          </a:xfrm>
        </p:spPr>
        <p:txBody>
          <a:bodyPr/>
          <a:lstStyle/>
          <a:p>
            <a:r>
              <a:rPr lang="tr-TR" sz="2800" dirty="0" smtClean="0">
                <a:latin typeface="Times New Roman" pitchFamily="18" charset="0"/>
                <a:cs typeface="Times New Roman" pitchFamily="18" charset="0"/>
              </a:rPr>
              <a:t>Çocuğu normal hale getirmek değil de yeteneklerini en iyi şekilde kullanmalarını sağlamak en önemli hedef olmalıdır.</a:t>
            </a:r>
          </a:p>
          <a:p>
            <a:r>
              <a:rPr lang="tr-TR" sz="2800" dirty="0" smtClean="0">
                <a:latin typeface="Times New Roman" pitchFamily="18" charset="0"/>
                <a:cs typeface="Times New Roman" pitchFamily="18" charset="0"/>
              </a:rPr>
              <a:t>Yapılan etkinlikler bireyin duyu kalıntısına hitap edecek şekilde planlanmalıdır.</a:t>
            </a:r>
          </a:p>
          <a:p>
            <a:r>
              <a:rPr lang="tr-TR" sz="2800" dirty="0" smtClean="0">
                <a:latin typeface="Times New Roman" pitchFamily="18" charset="0"/>
                <a:cs typeface="Times New Roman" pitchFamily="18" charset="0"/>
              </a:rPr>
              <a:t>Ders konularının analizi yapılmalı konular parçalara ayrılmalıdır.</a:t>
            </a:r>
          </a:p>
          <a:p>
            <a:r>
              <a:rPr lang="tr-TR" sz="2800" dirty="0" smtClean="0">
                <a:latin typeface="Times New Roman" pitchFamily="18" charset="0"/>
                <a:cs typeface="Times New Roman" pitchFamily="18" charset="0"/>
              </a:rPr>
              <a:t>Sosyal, kültürel, iş ve meslek eğitimi  çalışmalarına ağırlık verilmelidir.</a:t>
            </a:r>
          </a:p>
          <a:p>
            <a:r>
              <a:rPr lang="tr-TR" sz="2800" dirty="0" smtClean="0">
                <a:latin typeface="Times New Roman" pitchFamily="18" charset="0"/>
                <a:cs typeface="Times New Roman" pitchFamily="18" charset="0"/>
              </a:rPr>
              <a:t>Her </a:t>
            </a:r>
            <a:r>
              <a:rPr lang="tr-TR" sz="2800" smtClean="0">
                <a:latin typeface="Times New Roman" pitchFamily="18" charset="0"/>
                <a:cs typeface="Times New Roman" pitchFamily="18" charset="0"/>
              </a:rPr>
              <a:t>aşamada çocuk </a:t>
            </a:r>
            <a:r>
              <a:rPr lang="tr-TR" sz="2800" dirty="0" smtClean="0">
                <a:latin typeface="Times New Roman" pitchFamily="18" charset="0"/>
                <a:cs typeface="Times New Roman" pitchFamily="18" charset="0"/>
              </a:rPr>
              <a:t>güdülenmeli ve teşvik edilmelidir.</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p:txBody>
          <a:bodyPr/>
          <a:lstStyle/>
          <a:p>
            <a:pPr>
              <a:defRPr/>
            </a:pPr>
            <a:fld id="{4139BE16-F344-41B8-8E10-8C0FC56A9428}" type="slidenum">
              <a:rPr lang="tr-TR" smtClean="0"/>
              <a:pPr>
                <a:defRPr/>
              </a:pPr>
              <a:t>90</a:t>
            </a:fld>
            <a:endParaRPr lang="tr-TR" smtClean="0"/>
          </a:p>
        </p:txBody>
      </p:sp>
      <p:sp>
        <p:nvSpPr>
          <p:cNvPr id="2" name="Rectangle 2"/>
          <p:cNvSpPr>
            <a:spLocks noGrp="1" noChangeArrowheads="1"/>
          </p:cNvSpPr>
          <p:nvPr>
            <p:ph type="title"/>
          </p:nvPr>
        </p:nvSpPr>
        <p:spPr>
          <a:xfrm>
            <a:off x="457200" y="274638"/>
            <a:ext cx="8229600" cy="944562"/>
          </a:xfrm>
        </p:spPr>
        <p:txBody>
          <a:bodyPr/>
          <a:lstStyle/>
          <a:p>
            <a:pPr eaLnBrk="1" hangingPunct="1">
              <a:defRPr/>
            </a:pPr>
            <a:r>
              <a:rPr lang="tr-TR" dirty="0" smtClean="0">
                <a:solidFill>
                  <a:srgbClr val="FF6600"/>
                </a:solidFill>
                <a:effectLst>
                  <a:outerShdw blurRad="38100" dist="38100" dir="2700000" algn="tl">
                    <a:srgbClr val="C0C0C0"/>
                  </a:outerShdw>
                </a:effectLst>
              </a:rPr>
              <a:t>DEHB</a:t>
            </a:r>
          </a:p>
        </p:txBody>
      </p:sp>
      <p:sp>
        <p:nvSpPr>
          <p:cNvPr id="7172" name="Rectangle 3"/>
          <p:cNvSpPr>
            <a:spLocks noGrp="1" noChangeArrowheads="1"/>
          </p:cNvSpPr>
          <p:nvPr>
            <p:ph type="body" idx="1"/>
          </p:nvPr>
        </p:nvSpPr>
        <p:spPr>
          <a:xfrm>
            <a:off x="381000" y="2286000"/>
            <a:ext cx="5943600" cy="3962400"/>
          </a:xfrm>
        </p:spPr>
        <p:txBody>
          <a:bodyPr/>
          <a:lstStyle/>
          <a:p>
            <a:pPr eaLnBrk="1" hangingPunct="1">
              <a:lnSpc>
                <a:spcPct val="80000"/>
              </a:lnSpc>
            </a:pPr>
            <a:r>
              <a:rPr lang="tr-TR" sz="2600" smtClean="0">
                <a:ea typeface="Batang" pitchFamily="18" charset="-127"/>
              </a:rPr>
              <a:t>Okul ba</a:t>
            </a:r>
            <a:r>
              <a:rPr lang="tr-TR" sz="2600" smtClean="0"/>
              <a:t>ş</a:t>
            </a:r>
            <a:r>
              <a:rPr lang="tr-TR" sz="2600" smtClean="0">
                <a:ea typeface="Batang" pitchFamily="18" charset="-127"/>
              </a:rPr>
              <a:t>ar</a:t>
            </a:r>
            <a:r>
              <a:rPr lang="tr-TR" sz="2600" smtClean="0"/>
              <a:t>ı</a:t>
            </a:r>
            <a:r>
              <a:rPr lang="tr-TR" sz="2600" smtClean="0">
                <a:ea typeface="Batang" pitchFamily="18" charset="-127"/>
              </a:rPr>
              <a:t>s</a:t>
            </a:r>
            <a:r>
              <a:rPr lang="tr-TR" sz="2600" smtClean="0"/>
              <a:t>ı</a:t>
            </a:r>
            <a:r>
              <a:rPr lang="tr-TR" sz="2600" smtClean="0">
                <a:ea typeface="Batang" pitchFamily="18" charset="-127"/>
              </a:rPr>
              <a:t>zl</a:t>
            </a:r>
            <a:r>
              <a:rPr lang="tr-TR" sz="2600" smtClean="0"/>
              <a:t>ığının belirginleşmesi</a:t>
            </a:r>
            <a:endParaRPr lang="tr-TR" sz="2600" smtClean="0">
              <a:ea typeface="Batang" pitchFamily="18" charset="-127"/>
            </a:endParaRPr>
          </a:p>
          <a:p>
            <a:pPr eaLnBrk="1" hangingPunct="1">
              <a:lnSpc>
                <a:spcPct val="80000"/>
              </a:lnSpc>
            </a:pPr>
            <a:r>
              <a:rPr lang="tr-TR" sz="2600" smtClean="0">
                <a:ea typeface="Batang" pitchFamily="18" charset="-127"/>
              </a:rPr>
              <a:t>Aile ve arkada</a:t>
            </a:r>
            <a:r>
              <a:rPr lang="tr-TR" sz="2600" smtClean="0"/>
              <a:t>ş</a:t>
            </a:r>
            <a:r>
              <a:rPr lang="tr-TR" sz="2600" smtClean="0">
                <a:ea typeface="Batang" pitchFamily="18" charset="-127"/>
              </a:rPr>
              <a:t> ili</a:t>
            </a:r>
            <a:r>
              <a:rPr lang="tr-TR" sz="2600" smtClean="0"/>
              <a:t>ş</a:t>
            </a:r>
            <a:r>
              <a:rPr lang="tr-TR" sz="2600" smtClean="0">
                <a:ea typeface="Batang" pitchFamily="18" charset="-127"/>
              </a:rPr>
              <a:t>kilerinde bozulma</a:t>
            </a:r>
          </a:p>
          <a:p>
            <a:pPr eaLnBrk="1" hangingPunct="1">
              <a:lnSpc>
                <a:spcPct val="80000"/>
              </a:lnSpc>
            </a:pPr>
            <a:r>
              <a:rPr lang="tr-TR" sz="2600" smtClean="0">
                <a:ea typeface="Batang" pitchFamily="18" charset="-127"/>
              </a:rPr>
              <a:t>Özgüven </a:t>
            </a:r>
            <a:r>
              <a:rPr lang="tr-TR" sz="2600" smtClean="0"/>
              <a:t>sorunları</a:t>
            </a:r>
          </a:p>
          <a:p>
            <a:pPr eaLnBrk="1" hangingPunct="1">
              <a:lnSpc>
                <a:spcPct val="80000"/>
              </a:lnSpc>
            </a:pPr>
            <a:r>
              <a:rPr lang="tr-TR" sz="2600" smtClean="0"/>
              <a:t>Kimlik karmaşasının şiddetlenmesi</a:t>
            </a:r>
            <a:endParaRPr lang="tr-TR" sz="2600" smtClean="0">
              <a:ea typeface="Batang" pitchFamily="18" charset="-127"/>
            </a:endParaRPr>
          </a:p>
          <a:p>
            <a:pPr eaLnBrk="1" hangingPunct="1">
              <a:lnSpc>
                <a:spcPct val="80000"/>
              </a:lnSpc>
            </a:pPr>
            <a:r>
              <a:rPr lang="tr-TR" sz="2600" smtClean="0">
                <a:ea typeface="Batang" pitchFamily="18" charset="-127"/>
              </a:rPr>
              <a:t>Moral</a:t>
            </a:r>
            <a:r>
              <a:rPr lang="tr-TR" sz="2600" smtClean="0"/>
              <a:t>- duygudurum sorunları</a:t>
            </a:r>
            <a:endParaRPr lang="tr-TR" sz="2600" smtClean="0">
              <a:ea typeface="Batang" pitchFamily="18" charset="-127"/>
            </a:endParaRPr>
          </a:p>
          <a:p>
            <a:pPr eaLnBrk="1" hangingPunct="1">
              <a:lnSpc>
                <a:spcPct val="80000"/>
              </a:lnSpc>
            </a:pPr>
            <a:r>
              <a:rPr lang="tr-TR" sz="2600" smtClean="0">
                <a:ea typeface="Batang" pitchFamily="18" charset="-127"/>
              </a:rPr>
              <a:t>Yasal ya da t</a:t>
            </a:r>
            <a:r>
              <a:rPr lang="tr-TR" sz="2600" smtClean="0"/>
              <a:t>ı</a:t>
            </a:r>
            <a:r>
              <a:rPr lang="tr-TR" sz="2600" smtClean="0">
                <a:ea typeface="Batang" pitchFamily="18" charset="-127"/>
              </a:rPr>
              <a:t>bbi sorunlara yol açabilecek riskli davran</a:t>
            </a:r>
            <a:r>
              <a:rPr lang="tr-TR" sz="2600" smtClean="0"/>
              <a:t>ış</a:t>
            </a:r>
            <a:r>
              <a:rPr lang="tr-TR" sz="2600" smtClean="0">
                <a:ea typeface="Batang" pitchFamily="18" charset="-127"/>
              </a:rPr>
              <a:t>lar</a:t>
            </a:r>
            <a:r>
              <a:rPr lang="tr-TR" sz="2600" smtClean="0"/>
              <a:t>da artış</a:t>
            </a:r>
          </a:p>
          <a:p>
            <a:pPr eaLnBrk="1" hangingPunct="1">
              <a:lnSpc>
                <a:spcPct val="80000"/>
              </a:lnSpc>
              <a:buFontTx/>
              <a:buNone/>
            </a:pPr>
            <a:r>
              <a:rPr lang="tr-TR" sz="2600" i="1" smtClean="0"/>
              <a:t>    (ör, alkol-madde kullanımı, suça karışma, cinsel riskli davranışlar, riskli araba kullanımı, vb.)</a:t>
            </a:r>
            <a:endParaRPr lang="tr-TR" sz="2600" smtClean="0"/>
          </a:p>
        </p:txBody>
      </p:sp>
      <p:sp>
        <p:nvSpPr>
          <p:cNvPr id="3" name="Rectangle 4"/>
          <p:cNvSpPr>
            <a:spLocks noChangeArrowheads="1"/>
          </p:cNvSpPr>
          <p:nvPr/>
        </p:nvSpPr>
        <p:spPr bwMode="auto">
          <a:xfrm>
            <a:off x="1676400" y="1295400"/>
            <a:ext cx="5943600" cy="304800"/>
          </a:xfrm>
          <a:prstGeom prst="rect">
            <a:avLst/>
          </a:prstGeom>
          <a:noFill/>
          <a:ln w="9525">
            <a:noFill/>
            <a:miter lim="800000"/>
            <a:headEnd/>
            <a:tailEnd/>
          </a:ln>
          <a:effectLst/>
        </p:spPr>
        <p:txBody>
          <a:bodyPr/>
          <a:lstStyle/>
          <a:p>
            <a:pPr marL="342900" indent="-342900" algn="ctr">
              <a:lnSpc>
                <a:spcPct val="80000"/>
              </a:lnSpc>
              <a:spcBef>
                <a:spcPct val="20000"/>
              </a:spcBef>
              <a:defRPr/>
            </a:pPr>
            <a:r>
              <a:rPr lang="tr-TR" sz="2800" b="1" u="sng">
                <a:effectLst>
                  <a:outerShdw blurRad="38100" dist="38100" dir="2700000" algn="tl">
                    <a:srgbClr val="C0C0C0"/>
                  </a:outerShdw>
                </a:effectLst>
                <a:latin typeface="Arial" charset="0"/>
              </a:rPr>
              <a:t> Ergenlik Döneminde Sorunlar</a:t>
            </a:r>
          </a:p>
        </p:txBody>
      </p:sp>
      <p:pic>
        <p:nvPicPr>
          <p:cNvPr id="7174" name="Picture 6" descr="200162611-001"/>
          <p:cNvPicPr>
            <a:picLocks noChangeAspect="1" noChangeArrowheads="1"/>
          </p:cNvPicPr>
          <p:nvPr/>
        </p:nvPicPr>
        <p:blipFill>
          <a:blip r:embed="rId2" cstate="print"/>
          <a:srcRect/>
          <a:stretch>
            <a:fillRect/>
          </a:stretch>
        </p:blipFill>
        <p:spPr bwMode="auto">
          <a:xfrm>
            <a:off x="6629400" y="2057400"/>
            <a:ext cx="1612900" cy="2159000"/>
          </a:xfrm>
          <a:prstGeom prst="rect">
            <a:avLst/>
          </a:prstGeom>
          <a:noFill/>
          <a:ln w="9525">
            <a:noFill/>
            <a:miter lim="800000"/>
            <a:headEnd/>
            <a:tailEnd/>
          </a:ln>
        </p:spPr>
      </p:pic>
      <p:pic>
        <p:nvPicPr>
          <p:cNvPr id="7175" name="Picture 7" descr="200162593-002"/>
          <p:cNvPicPr>
            <a:picLocks noChangeAspect="1" noChangeArrowheads="1"/>
          </p:cNvPicPr>
          <p:nvPr/>
        </p:nvPicPr>
        <p:blipFill>
          <a:blip r:embed="rId3" cstate="print"/>
          <a:srcRect/>
          <a:stretch>
            <a:fillRect/>
          </a:stretch>
        </p:blipFill>
        <p:spPr bwMode="auto">
          <a:xfrm>
            <a:off x="6629400" y="4191000"/>
            <a:ext cx="1638300" cy="215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p:txBody>
          <a:bodyPr/>
          <a:lstStyle/>
          <a:p>
            <a:pPr>
              <a:defRPr/>
            </a:pPr>
            <a:fld id="{6C1FB6F1-F0B5-483C-874D-53DFB74F09A4}" type="slidenum">
              <a:rPr lang="tr-TR" smtClean="0"/>
              <a:pPr>
                <a:defRPr/>
              </a:pPr>
              <a:t>91</a:t>
            </a:fld>
            <a:endParaRPr lang="tr-TR" smtClean="0"/>
          </a:p>
        </p:txBody>
      </p:sp>
      <p:sp>
        <p:nvSpPr>
          <p:cNvPr id="38914" name="Rectangle 2"/>
          <p:cNvSpPr>
            <a:spLocks noGrp="1" noChangeArrowheads="1"/>
          </p:cNvSpPr>
          <p:nvPr>
            <p:ph type="title"/>
          </p:nvPr>
        </p:nvSpPr>
        <p:spPr>
          <a:xfrm>
            <a:off x="228600" y="274638"/>
            <a:ext cx="8686800" cy="1143000"/>
          </a:xfrm>
        </p:spPr>
        <p:txBody>
          <a:bodyPr/>
          <a:lstStyle/>
          <a:p>
            <a:pPr eaLnBrk="1" hangingPunct="1">
              <a:defRPr/>
            </a:pPr>
            <a:r>
              <a:rPr lang="tr-TR" smtClean="0">
                <a:solidFill>
                  <a:srgbClr val="FF6600"/>
                </a:solidFill>
                <a:effectLst>
                  <a:outerShdw blurRad="38100" dist="38100" dir="2700000" algn="tl">
                    <a:srgbClr val="C0C0C0"/>
                  </a:outerShdw>
                </a:effectLst>
              </a:rPr>
              <a:t>DEHB- Mitler ve Gerçekler- I</a:t>
            </a:r>
          </a:p>
        </p:txBody>
      </p:sp>
      <p:sp>
        <p:nvSpPr>
          <p:cNvPr id="11268" name="Rectangle 3"/>
          <p:cNvSpPr>
            <a:spLocks noGrp="1" noChangeArrowheads="1"/>
          </p:cNvSpPr>
          <p:nvPr>
            <p:ph type="body" idx="1"/>
          </p:nvPr>
        </p:nvSpPr>
        <p:spPr>
          <a:xfrm>
            <a:off x="457200" y="1600200"/>
            <a:ext cx="8305800" cy="5029200"/>
          </a:xfrm>
        </p:spPr>
        <p:txBody>
          <a:bodyPr/>
          <a:lstStyle/>
          <a:p>
            <a:pPr eaLnBrk="1" hangingPunct="1">
              <a:lnSpc>
                <a:spcPct val="80000"/>
              </a:lnSpc>
              <a:buFontTx/>
              <a:buNone/>
            </a:pPr>
            <a:r>
              <a:rPr lang="tr-TR" sz="2200" smtClean="0"/>
              <a:t>Mit: DEHB olan tüm çocuklar aşırı hareketlidir.</a:t>
            </a:r>
          </a:p>
          <a:p>
            <a:pPr eaLnBrk="1" hangingPunct="1">
              <a:lnSpc>
                <a:spcPct val="80000"/>
              </a:lnSpc>
              <a:buFontTx/>
              <a:buNone/>
            </a:pPr>
            <a:r>
              <a:rPr lang="tr-TR" sz="2200" smtClean="0"/>
              <a:t>Gerçek: DEHB tanısı için hiperaktif olmak şart değildir. </a:t>
            </a:r>
          </a:p>
          <a:p>
            <a:pPr eaLnBrk="1" hangingPunct="1">
              <a:lnSpc>
                <a:spcPct val="80000"/>
              </a:lnSpc>
              <a:buFontTx/>
              <a:buNone/>
            </a:pPr>
            <a:endParaRPr lang="tr-TR" sz="2200" smtClean="0"/>
          </a:p>
          <a:p>
            <a:pPr eaLnBrk="1" hangingPunct="1">
              <a:lnSpc>
                <a:spcPct val="80000"/>
              </a:lnSpc>
              <a:buFontTx/>
              <a:buNone/>
            </a:pPr>
            <a:r>
              <a:rPr lang="tr-TR" sz="2200" smtClean="0"/>
              <a:t>Mit: DEHB olan çocukların çoğunda davranım bozukluğu vardır. </a:t>
            </a:r>
          </a:p>
          <a:p>
            <a:pPr eaLnBrk="1" hangingPunct="1">
              <a:lnSpc>
                <a:spcPct val="80000"/>
              </a:lnSpc>
              <a:buFontTx/>
              <a:buNone/>
            </a:pPr>
            <a:r>
              <a:rPr lang="tr-TR" sz="2200" smtClean="0"/>
              <a:t>Gerçek: DEHB ve davranım bozukluğu farklı tanılardır. </a:t>
            </a:r>
          </a:p>
          <a:p>
            <a:pPr eaLnBrk="1" hangingPunct="1">
              <a:lnSpc>
                <a:spcPct val="80000"/>
              </a:lnSpc>
              <a:buFontTx/>
              <a:buNone/>
            </a:pPr>
            <a:endParaRPr lang="tr-TR" sz="2200" smtClean="0"/>
          </a:p>
          <a:p>
            <a:pPr eaLnBrk="1" hangingPunct="1">
              <a:lnSpc>
                <a:spcPct val="80000"/>
              </a:lnSpc>
              <a:buFontTx/>
              <a:buNone/>
            </a:pPr>
            <a:r>
              <a:rPr lang="tr-TR" sz="2200" smtClean="0"/>
              <a:t>Mit: DEHB kötü ebeveynlik ya da düzensiz aile hayatı kaynaklıdır.</a:t>
            </a:r>
          </a:p>
          <a:p>
            <a:pPr eaLnBrk="1" hangingPunct="1">
              <a:lnSpc>
                <a:spcPct val="80000"/>
              </a:lnSpc>
              <a:buFontTx/>
              <a:buNone/>
            </a:pPr>
            <a:r>
              <a:rPr lang="tr-TR" sz="2200" smtClean="0"/>
              <a:t>Gerçek: DEHB temelde ailelerin tutumundan bağımsız bir problemdir.</a:t>
            </a:r>
          </a:p>
          <a:p>
            <a:pPr eaLnBrk="1" hangingPunct="1">
              <a:lnSpc>
                <a:spcPct val="80000"/>
              </a:lnSpc>
              <a:buFontTx/>
              <a:buNone/>
            </a:pPr>
            <a:endParaRPr lang="tr-TR" sz="2200" smtClean="0"/>
          </a:p>
          <a:p>
            <a:pPr eaLnBrk="1" hangingPunct="1">
              <a:lnSpc>
                <a:spcPct val="80000"/>
              </a:lnSpc>
              <a:buFontTx/>
              <a:buNone/>
            </a:pPr>
            <a:r>
              <a:rPr lang="tr-TR" sz="2200" smtClean="0"/>
              <a:t>Mit: Bir çocuk dikkatini ilgilendiği etkinliklere verebiliyorsa DEHB değildir.</a:t>
            </a:r>
          </a:p>
          <a:p>
            <a:pPr eaLnBrk="1" hangingPunct="1">
              <a:lnSpc>
                <a:spcPct val="80000"/>
              </a:lnSpc>
              <a:buFontTx/>
              <a:buNone/>
            </a:pPr>
            <a:r>
              <a:rPr lang="tr-TR" sz="2200" smtClean="0"/>
              <a:t>Gerçek: Yapmak için çaba harcaması gereken işlerde dikkatini sürdürmekte zorlanıyorsa DEHB vardır </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p:txBody>
          <a:bodyPr/>
          <a:lstStyle/>
          <a:p>
            <a:pPr>
              <a:defRPr/>
            </a:pPr>
            <a:fld id="{1F7C7E2D-EF61-4472-912E-A1E91D829A80}" type="slidenum">
              <a:rPr lang="tr-TR" smtClean="0"/>
              <a:pPr>
                <a:defRPr/>
              </a:pPr>
              <a:t>92</a:t>
            </a:fld>
            <a:endParaRPr lang="tr-TR" smtClean="0"/>
          </a:p>
        </p:txBody>
      </p:sp>
      <p:sp>
        <p:nvSpPr>
          <p:cNvPr id="39938" name="Rectangle 2"/>
          <p:cNvSpPr>
            <a:spLocks noGrp="1" noChangeArrowheads="1"/>
          </p:cNvSpPr>
          <p:nvPr>
            <p:ph type="title"/>
          </p:nvPr>
        </p:nvSpPr>
        <p:spPr>
          <a:xfrm>
            <a:off x="228600" y="274638"/>
            <a:ext cx="8686800" cy="1143000"/>
          </a:xfrm>
        </p:spPr>
        <p:txBody>
          <a:bodyPr/>
          <a:lstStyle/>
          <a:p>
            <a:pPr eaLnBrk="1" hangingPunct="1">
              <a:defRPr/>
            </a:pPr>
            <a:r>
              <a:rPr lang="tr-TR" smtClean="0">
                <a:solidFill>
                  <a:srgbClr val="FF6600"/>
                </a:solidFill>
                <a:effectLst>
                  <a:outerShdw blurRad="38100" dist="38100" dir="2700000" algn="tl">
                    <a:srgbClr val="C0C0C0"/>
                  </a:outerShdw>
                </a:effectLst>
              </a:rPr>
              <a:t>DEHB- Mitler ve Gerçekler- II</a:t>
            </a:r>
          </a:p>
        </p:txBody>
      </p:sp>
      <p:sp>
        <p:nvSpPr>
          <p:cNvPr id="12292" name="Rectangle 3"/>
          <p:cNvSpPr>
            <a:spLocks noGrp="1" noChangeArrowheads="1"/>
          </p:cNvSpPr>
          <p:nvPr>
            <p:ph type="body" idx="1"/>
          </p:nvPr>
        </p:nvSpPr>
        <p:spPr>
          <a:xfrm>
            <a:off x="457200" y="1600200"/>
            <a:ext cx="8305800" cy="5029200"/>
          </a:xfrm>
        </p:spPr>
        <p:txBody>
          <a:bodyPr/>
          <a:lstStyle/>
          <a:p>
            <a:pPr eaLnBrk="1" hangingPunct="1">
              <a:lnSpc>
                <a:spcPct val="80000"/>
              </a:lnSpc>
              <a:buFontTx/>
              <a:buNone/>
            </a:pPr>
            <a:r>
              <a:rPr lang="tr-TR" sz="2200" smtClean="0"/>
              <a:t>Mit: İlaç alerjileri ve kötü beslenme DEHB’nun önemli sebebidir. </a:t>
            </a:r>
          </a:p>
          <a:p>
            <a:pPr eaLnBrk="1" hangingPunct="1">
              <a:lnSpc>
                <a:spcPct val="80000"/>
              </a:lnSpc>
              <a:buFontTx/>
              <a:buNone/>
            </a:pPr>
            <a:r>
              <a:rPr lang="tr-TR" sz="2200" smtClean="0"/>
              <a:t>Gerçek: Beslenme veya alerji ile DEHB arasında kanıtlanmış bir ilişki görülmemektedir </a:t>
            </a:r>
          </a:p>
          <a:p>
            <a:pPr eaLnBrk="1" hangingPunct="1">
              <a:lnSpc>
                <a:spcPct val="80000"/>
              </a:lnSpc>
              <a:buFontTx/>
              <a:buNone/>
            </a:pPr>
            <a:endParaRPr lang="tr-TR" sz="2200" smtClean="0"/>
          </a:p>
          <a:p>
            <a:pPr eaLnBrk="1" hangingPunct="1">
              <a:lnSpc>
                <a:spcPct val="80000"/>
              </a:lnSpc>
              <a:buFontTx/>
              <a:buNone/>
            </a:pPr>
            <a:r>
              <a:rPr lang="tr-TR" sz="2200" smtClean="0"/>
              <a:t>Mit: MPH (Ritalin)’le tedavi edilen çocuklar bağımlı olabilir. </a:t>
            </a:r>
            <a:br>
              <a:rPr lang="tr-TR" sz="2200" smtClean="0"/>
            </a:br>
            <a:endParaRPr lang="tr-TR" sz="2200" smtClean="0"/>
          </a:p>
          <a:p>
            <a:pPr eaLnBrk="1" hangingPunct="1">
              <a:lnSpc>
                <a:spcPct val="80000"/>
              </a:lnSpc>
              <a:buFontTx/>
              <a:buNone/>
            </a:pPr>
            <a:r>
              <a:rPr lang="tr-TR" sz="2200" smtClean="0"/>
              <a:t>Gerçek: MPH’le tedavi bağımlılığa yol açmamaktadır. </a:t>
            </a:r>
          </a:p>
          <a:p>
            <a:pPr eaLnBrk="1" hangingPunct="1">
              <a:lnSpc>
                <a:spcPct val="80000"/>
              </a:lnSpc>
              <a:buFontTx/>
              <a:buNone/>
            </a:pPr>
            <a:endParaRPr lang="tr-TR" sz="2200" smtClean="0"/>
          </a:p>
          <a:p>
            <a:pPr eaLnBrk="1" hangingPunct="1">
              <a:lnSpc>
                <a:spcPct val="80000"/>
              </a:lnSpc>
              <a:buFontTx/>
              <a:buNone/>
            </a:pPr>
            <a:r>
              <a:rPr lang="tr-TR" sz="2200" smtClean="0"/>
              <a:t>Mit: MPH uygulaması büyümeyi yavaşlatır. </a:t>
            </a:r>
          </a:p>
          <a:p>
            <a:pPr eaLnBrk="1" hangingPunct="1">
              <a:lnSpc>
                <a:spcPct val="80000"/>
              </a:lnSpc>
              <a:buFontTx/>
              <a:buNone/>
            </a:pPr>
            <a:r>
              <a:rPr lang="tr-TR" sz="2200" smtClean="0"/>
              <a:t>Gerçek: MPH’in büyüme üzerine olumsuz bir etkisi gösterilmemiştir. </a:t>
            </a:r>
            <a:br>
              <a:rPr lang="tr-TR" sz="2200" smtClean="0"/>
            </a:br>
            <a:endParaRPr lang="tr-TR" sz="160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C505849C-E6F1-4F18-B8C8-0CF592C90B5A}" type="slidenum">
              <a:rPr lang="tr-TR" smtClean="0"/>
              <a:pPr>
                <a:defRPr/>
              </a:pPr>
              <a:t>93</a:t>
            </a:fld>
            <a:endParaRPr lang="tr-TR" smtClean="0"/>
          </a:p>
        </p:txBody>
      </p:sp>
      <p:sp>
        <p:nvSpPr>
          <p:cNvPr id="14338" name="Rectangle 2"/>
          <p:cNvSpPr>
            <a:spLocks noGrp="1" noChangeArrowheads="1"/>
          </p:cNvSpPr>
          <p:nvPr>
            <p:ph type="title"/>
          </p:nvPr>
        </p:nvSpPr>
        <p:spPr/>
        <p:txBody>
          <a:bodyPr/>
          <a:lstStyle/>
          <a:p>
            <a:pPr eaLnBrk="1" hangingPunct="1">
              <a:defRPr/>
            </a:pPr>
            <a:r>
              <a:rPr lang="tr-TR" dirty="0">
                <a:solidFill>
                  <a:srgbClr val="FF6600"/>
                </a:solidFill>
                <a:effectLst>
                  <a:outerShdw blurRad="38100" dist="38100" dir="2700000" algn="tl">
                    <a:srgbClr val="C0C0C0"/>
                  </a:outerShdw>
                </a:effectLst>
              </a:rPr>
              <a:t>DEHB- </a:t>
            </a:r>
            <a:r>
              <a:rPr lang="tr-TR" dirty="0" smtClean="0">
                <a:solidFill>
                  <a:srgbClr val="FF6600"/>
                </a:solidFill>
                <a:effectLst>
                  <a:outerShdw blurRad="38100" dist="38100" dir="2700000" algn="tl">
                    <a:srgbClr val="C0C0C0"/>
                  </a:outerShdw>
                </a:effectLst>
              </a:rPr>
              <a:t>öğretmene düşen</a:t>
            </a:r>
            <a:endParaRPr lang="tr-TR" dirty="0">
              <a:solidFill>
                <a:srgbClr val="FF6600"/>
              </a:solidFill>
              <a:effectLst>
                <a:outerShdw blurRad="38100" dist="38100" dir="2700000" algn="tl">
                  <a:srgbClr val="C0C0C0"/>
                </a:outerShdw>
              </a:effectLst>
            </a:endParaRPr>
          </a:p>
        </p:txBody>
      </p:sp>
      <p:pic>
        <p:nvPicPr>
          <p:cNvPr id="14340" name="Picture 2"/>
          <p:cNvPicPr>
            <a:picLocks noChangeAspect="1" noChangeArrowheads="1"/>
          </p:cNvPicPr>
          <p:nvPr/>
        </p:nvPicPr>
        <p:blipFill>
          <a:blip r:embed="rId2" cstate="print"/>
          <a:srcRect/>
          <a:stretch>
            <a:fillRect/>
          </a:stretch>
        </p:blipFill>
        <p:spPr bwMode="auto">
          <a:xfrm>
            <a:off x="714375" y="1643063"/>
            <a:ext cx="2857500" cy="4086225"/>
          </a:xfrm>
          <a:prstGeom prst="rect">
            <a:avLst/>
          </a:prstGeom>
          <a:noFill/>
          <a:ln w="9525">
            <a:noFill/>
            <a:miter lim="800000"/>
            <a:headEnd/>
            <a:tailEnd/>
          </a:ln>
        </p:spPr>
      </p:pic>
      <p:pic>
        <p:nvPicPr>
          <p:cNvPr id="14341" name="Picture 3"/>
          <p:cNvPicPr>
            <a:picLocks noChangeAspect="1" noChangeArrowheads="1"/>
          </p:cNvPicPr>
          <p:nvPr/>
        </p:nvPicPr>
        <p:blipFill>
          <a:blip r:embed="rId3" cstate="print"/>
          <a:srcRect/>
          <a:stretch>
            <a:fillRect/>
          </a:stretch>
        </p:blipFill>
        <p:spPr bwMode="auto">
          <a:xfrm>
            <a:off x="214313" y="1571625"/>
            <a:ext cx="3143250" cy="3900488"/>
          </a:xfrm>
          <a:prstGeom prst="rect">
            <a:avLst/>
          </a:prstGeom>
          <a:noFill/>
          <a:ln w="9525">
            <a:noFill/>
            <a:miter lim="800000"/>
            <a:headEnd/>
            <a:tailEnd/>
          </a:ln>
        </p:spPr>
      </p:pic>
      <p:pic>
        <p:nvPicPr>
          <p:cNvPr id="14342" name="Picture 4"/>
          <p:cNvPicPr>
            <a:picLocks noChangeAspect="1" noChangeArrowheads="1"/>
          </p:cNvPicPr>
          <p:nvPr/>
        </p:nvPicPr>
        <p:blipFill>
          <a:blip r:embed="rId4" cstate="print"/>
          <a:srcRect/>
          <a:stretch>
            <a:fillRect/>
          </a:stretch>
        </p:blipFill>
        <p:spPr bwMode="auto">
          <a:xfrm>
            <a:off x="4252913" y="1571625"/>
            <a:ext cx="4891087" cy="376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tr-TR" sz="3600" dirty="0" smtClean="0"/>
              <a:t>Okullarda sık görülen hatalı tutumlar</a:t>
            </a:r>
          </a:p>
        </p:txBody>
      </p:sp>
      <p:sp>
        <p:nvSpPr>
          <p:cNvPr id="17411" name="Rectangle 3"/>
          <p:cNvSpPr>
            <a:spLocks noGrp="1" noChangeArrowheads="1"/>
          </p:cNvSpPr>
          <p:nvPr>
            <p:ph type="body" idx="1"/>
          </p:nvPr>
        </p:nvSpPr>
        <p:spPr>
          <a:xfrm>
            <a:off x="179388" y="1628775"/>
            <a:ext cx="7705725" cy="4895850"/>
          </a:xfrm>
        </p:spPr>
        <p:txBody>
          <a:bodyPr/>
          <a:lstStyle/>
          <a:p>
            <a:pPr eaLnBrk="1" hangingPunct="1">
              <a:buFontTx/>
              <a:buNone/>
            </a:pPr>
            <a:r>
              <a:rPr lang="tr-TR" sz="2200" smtClean="0"/>
              <a:t>Öğrenciyi yeterince tanımaksızın nitelendirmek/ etiketlemek:</a:t>
            </a:r>
          </a:p>
          <a:p>
            <a:pPr eaLnBrk="1" hangingPunct="1">
              <a:buFontTx/>
              <a:buNone/>
            </a:pPr>
            <a:r>
              <a:rPr lang="tr-TR" sz="2200" smtClean="0"/>
              <a:t>   “yaramaz”, “tembel”, “zor öğrenen”, “pasif”, “şımarık”, vb.</a:t>
            </a:r>
          </a:p>
          <a:p>
            <a:pPr eaLnBrk="1" hangingPunct="1">
              <a:buFontTx/>
              <a:buNone/>
            </a:pPr>
            <a:endParaRPr lang="tr-TR" sz="2200" smtClean="0"/>
          </a:p>
          <a:p>
            <a:pPr eaLnBrk="1" hangingPunct="1">
              <a:buFontTx/>
              <a:buNone/>
            </a:pPr>
            <a:r>
              <a:rPr lang="tr-TR" sz="2200" smtClean="0"/>
              <a:t>Ya da aşırı idealleştirmek ve uygunsuz beklenti yüklemek:</a:t>
            </a:r>
          </a:p>
          <a:p>
            <a:pPr eaLnBrk="1" hangingPunct="1">
              <a:buFontTx/>
              <a:buNone/>
            </a:pPr>
            <a:r>
              <a:rPr lang="tr-TR" sz="2200" smtClean="0"/>
              <a:t>   “mükemmel”, “çok zeki/ olgun”, “sınavı kesin kazanır”</a:t>
            </a:r>
          </a:p>
          <a:p>
            <a:pPr eaLnBrk="1" hangingPunct="1">
              <a:buFontTx/>
              <a:buNone/>
            </a:pPr>
            <a:endParaRPr lang="tr-TR" sz="2200" smtClean="0"/>
          </a:p>
          <a:p>
            <a:pPr eaLnBrk="1" hangingPunct="1">
              <a:buFontTx/>
              <a:buNone/>
            </a:pPr>
            <a:r>
              <a:rPr lang="tr-TR" sz="2200" smtClean="0"/>
              <a:t>Sınıfta öğrenci seçmek: zorluğu olan çocukları ihmal </a:t>
            </a:r>
          </a:p>
          <a:p>
            <a:pPr eaLnBrk="1" hangingPunct="1">
              <a:buFontTx/>
              <a:buNone/>
            </a:pPr>
            <a:r>
              <a:rPr lang="tr-TR" sz="2200" smtClean="0"/>
              <a:t>    etmek, onlara gerekli yatırım ve beklenti sunmamak;</a:t>
            </a:r>
          </a:p>
          <a:p>
            <a:pPr eaLnBrk="1" hangingPunct="1">
              <a:buFontTx/>
              <a:buNone/>
            </a:pPr>
            <a:endParaRPr lang="tr-TR" sz="2200" smtClean="0"/>
          </a:p>
          <a:p>
            <a:pPr eaLnBrk="1" hangingPunct="1">
              <a:buFontTx/>
              <a:buNone/>
            </a:pPr>
            <a:r>
              <a:rPr lang="tr-TR" sz="2200" smtClean="0"/>
              <a:t>Ruhsal sorunları görmemek, özel eğitim hizmeti yönetmeliğini dikkate almamak;</a:t>
            </a:r>
          </a:p>
        </p:txBody>
      </p:sp>
      <p:pic>
        <p:nvPicPr>
          <p:cNvPr id="17412" name="Picture 4" descr="200190619-001"/>
          <p:cNvPicPr>
            <a:picLocks noChangeAspect="1" noChangeArrowheads="1"/>
          </p:cNvPicPr>
          <p:nvPr/>
        </p:nvPicPr>
        <p:blipFill>
          <a:blip r:embed="rId2" cstate="print"/>
          <a:srcRect/>
          <a:stretch>
            <a:fillRect/>
          </a:stretch>
        </p:blipFill>
        <p:spPr bwMode="auto">
          <a:xfrm>
            <a:off x="7524750" y="2852738"/>
            <a:ext cx="1435100" cy="2159000"/>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pPr>
              <a:defRPr/>
            </a:pPr>
            <a:fld id="{F45FF3D6-467F-4DBC-9FFD-4B1A8E3A0373}" type="slidenum">
              <a:rPr lang="tr-TR" smtClean="0"/>
              <a:pPr>
                <a:defRPr/>
              </a:pPr>
              <a:t>94</a:t>
            </a:fld>
            <a:endParaRPr lang="tr-T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tr-TR" sz="3600" dirty="0" smtClean="0"/>
              <a:t>Okullarda sık görülen hatalı tutumlar</a:t>
            </a:r>
          </a:p>
        </p:txBody>
      </p:sp>
      <p:sp>
        <p:nvSpPr>
          <p:cNvPr id="18435" name="Rectangle 3"/>
          <p:cNvSpPr>
            <a:spLocks noGrp="1" noChangeArrowheads="1"/>
          </p:cNvSpPr>
          <p:nvPr>
            <p:ph type="body" idx="1"/>
          </p:nvPr>
        </p:nvSpPr>
        <p:spPr>
          <a:xfrm>
            <a:off x="457200" y="1600200"/>
            <a:ext cx="6851650" cy="4637088"/>
          </a:xfrm>
        </p:spPr>
        <p:txBody>
          <a:bodyPr/>
          <a:lstStyle/>
          <a:p>
            <a:pPr eaLnBrk="1" hangingPunct="1">
              <a:buFontTx/>
              <a:buNone/>
            </a:pPr>
            <a:r>
              <a:rPr lang="tr-TR" sz="2400" smtClean="0"/>
              <a:t>Sınıf ortamını bir yarışma ortamı gibi görmek:</a:t>
            </a:r>
          </a:p>
          <a:p>
            <a:pPr eaLnBrk="1" hangingPunct="1">
              <a:buFontTx/>
              <a:buNone/>
            </a:pPr>
            <a:r>
              <a:rPr lang="tr-TR" sz="2400" smtClean="0"/>
              <a:t>    öğrencileri kıyaslamak, sıralamalara gereğinden fazla önem vermek;</a:t>
            </a:r>
          </a:p>
          <a:p>
            <a:pPr eaLnBrk="1" hangingPunct="1">
              <a:buFontTx/>
              <a:buNone/>
            </a:pPr>
            <a:endParaRPr lang="tr-TR" sz="2400" smtClean="0"/>
          </a:p>
          <a:p>
            <a:pPr eaLnBrk="1" hangingPunct="1">
              <a:buFontTx/>
              <a:buNone/>
            </a:pPr>
            <a:r>
              <a:rPr lang="tr-TR" sz="2400" smtClean="0"/>
              <a:t>Sosyal dersleri (ör, resim, müzik, beden) ikinci sınıf dersler olarak değerlendirmek;</a:t>
            </a:r>
          </a:p>
          <a:p>
            <a:pPr eaLnBrk="1" hangingPunct="1">
              <a:buFontTx/>
              <a:buNone/>
            </a:pPr>
            <a:endParaRPr lang="tr-TR" sz="2400" smtClean="0"/>
          </a:p>
          <a:p>
            <a:pPr eaLnBrk="1" hangingPunct="1">
              <a:buFontTx/>
              <a:buNone/>
            </a:pPr>
            <a:r>
              <a:rPr lang="tr-TR" sz="2400" smtClean="0"/>
              <a:t>Öğrencinin başarılı yanlarını, özel ilgi alanlarını dikkate almamak, önemsememek</a:t>
            </a:r>
          </a:p>
          <a:p>
            <a:pPr eaLnBrk="1" hangingPunct="1">
              <a:buFontTx/>
              <a:buNone/>
            </a:pPr>
            <a:endParaRPr lang="tr-TR" sz="2400" smtClean="0"/>
          </a:p>
          <a:p>
            <a:pPr eaLnBrk="1" hangingPunct="1">
              <a:buFontTx/>
              <a:buNone/>
            </a:pPr>
            <a:r>
              <a:rPr lang="tr-TR" sz="2400" smtClean="0"/>
              <a:t>Velilerle gerekli işbirliğini sağlamaktan kaçınmak</a:t>
            </a:r>
          </a:p>
        </p:txBody>
      </p:sp>
      <p:pic>
        <p:nvPicPr>
          <p:cNvPr id="18436" name="Picture 4" descr="10129654"/>
          <p:cNvPicPr>
            <a:picLocks noChangeAspect="1" noChangeArrowheads="1"/>
          </p:cNvPicPr>
          <p:nvPr/>
        </p:nvPicPr>
        <p:blipFill>
          <a:blip r:embed="rId2" cstate="print"/>
          <a:srcRect/>
          <a:stretch>
            <a:fillRect/>
          </a:stretch>
        </p:blipFill>
        <p:spPr bwMode="auto">
          <a:xfrm>
            <a:off x="7451725" y="2636838"/>
            <a:ext cx="1435100" cy="2159000"/>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pPr>
              <a:defRPr/>
            </a:pPr>
            <a:fld id="{E3C09AFB-470A-467D-B37F-A6E7552EE257}" type="slidenum">
              <a:rPr lang="tr-TR" smtClean="0"/>
              <a:pPr>
                <a:defRPr/>
              </a:pPr>
              <a:t>95</a:t>
            </a:fld>
            <a:endParaRPr lang="tr-T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tr-TR" sz="3600" smtClean="0"/>
              <a:t>Öğretmenler için tutum önerileri I</a:t>
            </a:r>
          </a:p>
        </p:txBody>
      </p:sp>
      <p:sp>
        <p:nvSpPr>
          <p:cNvPr id="19459" name="Rectangle 3"/>
          <p:cNvSpPr>
            <a:spLocks noGrp="1" noChangeArrowheads="1"/>
          </p:cNvSpPr>
          <p:nvPr>
            <p:ph type="body" idx="1"/>
          </p:nvPr>
        </p:nvSpPr>
        <p:spPr>
          <a:xfrm>
            <a:off x="250825" y="1600200"/>
            <a:ext cx="6697663" cy="4924425"/>
          </a:xfrm>
        </p:spPr>
        <p:txBody>
          <a:bodyPr/>
          <a:lstStyle/>
          <a:p>
            <a:pPr eaLnBrk="1" hangingPunct="1">
              <a:lnSpc>
                <a:spcPct val="80000"/>
              </a:lnSpc>
              <a:buFontTx/>
              <a:buNone/>
            </a:pPr>
            <a:r>
              <a:rPr lang="tr-TR" sz="2400" smtClean="0"/>
              <a:t>Elinizden geldiğince, zamanınız el verdiğince her bir öğrencinizle birebir iletişim kurma fırsatları yaratın.</a:t>
            </a:r>
          </a:p>
          <a:p>
            <a:pPr eaLnBrk="1" hangingPunct="1">
              <a:lnSpc>
                <a:spcPct val="80000"/>
              </a:lnSpc>
              <a:buFont typeface="Symbol" pitchFamily="18" charset="2"/>
              <a:buNone/>
            </a:pPr>
            <a:endParaRPr lang="tr-TR" altLang="zh-CN" sz="2400" smtClean="0"/>
          </a:p>
          <a:p>
            <a:pPr eaLnBrk="1" hangingPunct="1">
              <a:lnSpc>
                <a:spcPct val="80000"/>
              </a:lnSpc>
              <a:buFont typeface="Symbol" pitchFamily="18" charset="2"/>
              <a:buNone/>
            </a:pPr>
            <a:r>
              <a:rPr lang="tr-TR" altLang="zh-CN" sz="2400" smtClean="0"/>
              <a:t>Öğrencinizi dinlediğinizi, ona değer verdiğinizi gösterin. </a:t>
            </a:r>
          </a:p>
          <a:p>
            <a:pPr eaLnBrk="1" hangingPunct="1">
              <a:lnSpc>
                <a:spcPct val="80000"/>
              </a:lnSpc>
              <a:buFont typeface="Symbol" pitchFamily="18" charset="2"/>
              <a:buNone/>
            </a:pPr>
            <a:endParaRPr lang="tr-TR" altLang="zh-CN" sz="2400" smtClean="0"/>
          </a:p>
          <a:p>
            <a:pPr eaLnBrk="1" hangingPunct="1">
              <a:lnSpc>
                <a:spcPct val="80000"/>
              </a:lnSpc>
              <a:buFont typeface="Symbol" pitchFamily="18" charset="2"/>
              <a:buNone/>
            </a:pPr>
            <a:r>
              <a:rPr lang="tr-TR" altLang="zh-CN" sz="2400" smtClean="0"/>
              <a:t>Olumlu ve olumsuz özellikleriyle, onu bir bütün olarak kabul ettiğinizi, genel anlamda ondan memnun olduğunuzu hissettirin. </a:t>
            </a:r>
          </a:p>
          <a:p>
            <a:pPr eaLnBrk="1" hangingPunct="1">
              <a:lnSpc>
                <a:spcPct val="80000"/>
              </a:lnSpc>
              <a:buFont typeface="Symbol" pitchFamily="18" charset="2"/>
              <a:buNone/>
            </a:pPr>
            <a:endParaRPr lang="tr-TR" altLang="zh-CN" sz="2400" smtClean="0"/>
          </a:p>
          <a:p>
            <a:pPr eaLnBrk="1" hangingPunct="1">
              <a:lnSpc>
                <a:spcPct val="80000"/>
              </a:lnSpc>
              <a:buFont typeface="Symbol" pitchFamily="18" charset="2"/>
              <a:buNone/>
            </a:pPr>
            <a:r>
              <a:rPr lang="tr-TR" altLang="zh-CN" sz="2400" smtClean="0"/>
              <a:t>Her hatanın yeni bir öğrenme fırsatı olduğunu öğretin. </a:t>
            </a:r>
            <a:endParaRPr lang="tr-TR" sz="1800" smtClean="0"/>
          </a:p>
        </p:txBody>
      </p:sp>
      <p:pic>
        <p:nvPicPr>
          <p:cNvPr id="19460" name="Picture 4" descr="10129860"/>
          <p:cNvPicPr>
            <a:picLocks noChangeAspect="1" noChangeArrowheads="1"/>
          </p:cNvPicPr>
          <p:nvPr/>
        </p:nvPicPr>
        <p:blipFill>
          <a:blip r:embed="rId2" cstate="print"/>
          <a:srcRect/>
          <a:stretch>
            <a:fillRect/>
          </a:stretch>
        </p:blipFill>
        <p:spPr bwMode="auto">
          <a:xfrm>
            <a:off x="6948488" y="2349500"/>
            <a:ext cx="2038350" cy="3095625"/>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pPr>
              <a:defRPr/>
            </a:pPr>
            <a:fld id="{487B15E0-032C-48CB-934A-7E776EDE0213}" type="slidenum">
              <a:rPr lang="tr-TR" smtClean="0"/>
              <a:pPr>
                <a:defRPr/>
              </a:pPr>
              <a:t>96</a:t>
            </a:fld>
            <a:endParaRPr lang="tr-T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tr-TR" sz="3600" smtClean="0"/>
              <a:t>Öğretmenler için tutum önerileri II</a:t>
            </a:r>
          </a:p>
        </p:txBody>
      </p:sp>
      <p:sp>
        <p:nvSpPr>
          <p:cNvPr id="20483" name="Rectangle 3"/>
          <p:cNvSpPr>
            <a:spLocks noGrp="1" noChangeArrowheads="1"/>
          </p:cNvSpPr>
          <p:nvPr>
            <p:ph type="body" idx="1"/>
          </p:nvPr>
        </p:nvSpPr>
        <p:spPr>
          <a:xfrm>
            <a:off x="457200" y="1600200"/>
            <a:ext cx="6202363" cy="4525963"/>
          </a:xfrm>
        </p:spPr>
        <p:txBody>
          <a:bodyPr/>
          <a:lstStyle/>
          <a:p>
            <a:pPr eaLnBrk="1" hangingPunct="1">
              <a:lnSpc>
                <a:spcPct val="80000"/>
              </a:lnSpc>
              <a:buFont typeface="Symbol" pitchFamily="18" charset="2"/>
              <a:buNone/>
            </a:pPr>
            <a:endParaRPr lang="tr-TR" altLang="zh-CN" sz="2400" smtClean="0"/>
          </a:p>
          <a:p>
            <a:pPr eaLnBrk="1" hangingPunct="1">
              <a:lnSpc>
                <a:spcPct val="80000"/>
              </a:lnSpc>
              <a:buFont typeface="Symbol" pitchFamily="18" charset="2"/>
              <a:buNone/>
            </a:pPr>
            <a:r>
              <a:rPr lang="tr-TR" altLang="zh-CN" sz="2400" smtClean="0"/>
              <a:t>Yaşına uygun sorumluluklar verin, başarılarını destekleyin. </a:t>
            </a:r>
          </a:p>
          <a:p>
            <a:pPr eaLnBrk="1" hangingPunct="1">
              <a:lnSpc>
                <a:spcPct val="80000"/>
              </a:lnSpc>
              <a:buFont typeface="Symbol" pitchFamily="18" charset="2"/>
              <a:buNone/>
            </a:pPr>
            <a:endParaRPr lang="tr-TR" altLang="zh-CN" sz="2400" smtClean="0"/>
          </a:p>
          <a:p>
            <a:pPr eaLnBrk="1" hangingPunct="1">
              <a:lnSpc>
                <a:spcPct val="80000"/>
              </a:lnSpc>
              <a:buFont typeface="Symbol" pitchFamily="18" charset="2"/>
              <a:buNone/>
            </a:pPr>
            <a:r>
              <a:rPr lang="tr-TR" altLang="zh-CN" sz="2400" smtClean="0"/>
              <a:t>Tutarlı olun, çelişkili mesajlar vermeyin.</a:t>
            </a:r>
          </a:p>
          <a:p>
            <a:pPr eaLnBrk="1" hangingPunct="1">
              <a:lnSpc>
                <a:spcPct val="80000"/>
              </a:lnSpc>
              <a:buFont typeface="Symbol" pitchFamily="18" charset="2"/>
              <a:buNone/>
            </a:pPr>
            <a:endParaRPr lang="tr-TR" altLang="zh-CN" sz="2400" smtClean="0"/>
          </a:p>
          <a:p>
            <a:pPr eaLnBrk="1" hangingPunct="1">
              <a:lnSpc>
                <a:spcPct val="80000"/>
              </a:lnSpc>
              <a:buFont typeface="Symbol" pitchFamily="18" charset="2"/>
              <a:buNone/>
            </a:pPr>
            <a:r>
              <a:rPr lang="tr-TR" altLang="zh-CN" sz="2400" smtClean="0"/>
              <a:t>Ödül ve cezayı davranış öncesinde belirleyin. Sürpriz cezalardan, aşırı ödüllerden kaçının.</a:t>
            </a:r>
          </a:p>
          <a:p>
            <a:pPr eaLnBrk="1" hangingPunct="1">
              <a:lnSpc>
                <a:spcPct val="80000"/>
              </a:lnSpc>
              <a:buFont typeface="Symbol" pitchFamily="18" charset="2"/>
              <a:buNone/>
            </a:pPr>
            <a:endParaRPr lang="tr-TR" altLang="zh-CN" sz="2400" smtClean="0"/>
          </a:p>
          <a:p>
            <a:pPr eaLnBrk="1" hangingPunct="1">
              <a:lnSpc>
                <a:spcPct val="80000"/>
              </a:lnSpc>
              <a:buFont typeface="Symbol" pitchFamily="18" charset="2"/>
              <a:buNone/>
            </a:pPr>
            <a:r>
              <a:rPr lang="tr-TR" altLang="zh-CN" sz="2400" smtClean="0"/>
              <a:t>Hatalı davranışını eleştirin, öğrencinizin kişiliğini değil. </a:t>
            </a:r>
          </a:p>
          <a:p>
            <a:pPr eaLnBrk="1" hangingPunct="1">
              <a:lnSpc>
                <a:spcPct val="80000"/>
              </a:lnSpc>
            </a:pPr>
            <a:endParaRPr lang="tr-TR" sz="2400" smtClean="0"/>
          </a:p>
        </p:txBody>
      </p:sp>
      <p:pic>
        <p:nvPicPr>
          <p:cNvPr id="20484" name="Picture 4" descr="10122210"/>
          <p:cNvPicPr>
            <a:picLocks noChangeAspect="1" noChangeArrowheads="1"/>
          </p:cNvPicPr>
          <p:nvPr/>
        </p:nvPicPr>
        <p:blipFill>
          <a:blip r:embed="rId2" cstate="print"/>
          <a:srcRect/>
          <a:stretch>
            <a:fillRect/>
          </a:stretch>
        </p:blipFill>
        <p:spPr bwMode="auto">
          <a:xfrm>
            <a:off x="7019925" y="2636838"/>
            <a:ext cx="1435100" cy="2159000"/>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pPr>
              <a:defRPr/>
            </a:pPr>
            <a:fld id="{D798F6FF-95E6-4B0C-A17A-B7343910767D}" type="slidenum">
              <a:rPr lang="tr-TR" smtClean="0"/>
              <a:pPr>
                <a:defRPr/>
              </a:pPr>
              <a:t>97</a:t>
            </a:fld>
            <a:endParaRPr lang="tr-T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tr-TR" sz="3600" smtClean="0"/>
              <a:t>Öğretmenler için tutum önerileri III</a:t>
            </a:r>
          </a:p>
        </p:txBody>
      </p:sp>
      <p:sp>
        <p:nvSpPr>
          <p:cNvPr id="21507" name="Rectangle 3"/>
          <p:cNvSpPr>
            <a:spLocks noGrp="1" noChangeArrowheads="1"/>
          </p:cNvSpPr>
          <p:nvPr>
            <p:ph type="body" idx="1"/>
          </p:nvPr>
        </p:nvSpPr>
        <p:spPr>
          <a:xfrm>
            <a:off x="323850" y="1628775"/>
            <a:ext cx="6840538" cy="4525963"/>
          </a:xfrm>
        </p:spPr>
        <p:txBody>
          <a:bodyPr/>
          <a:lstStyle/>
          <a:p>
            <a:pPr eaLnBrk="1" hangingPunct="1">
              <a:lnSpc>
                <a:spcPct val="80000"/>
              </a:lnSpc>
              <a:buFontTx/>
              <a:buNone/>
            </a:pPr>
            <a:r>
              <a:rPr lang="tr-TR" altLang="zh-CN" sz="2000" smtClean="0"/>
              <a:t>Onun ihtiyaçları ile ilgilendiğinizi ve gerek duyduğunda yardımcı olacağınızı bilmesini sağlayın.</a:t>
            </a:r>
          </a:p>
          <a:p>
            <a:pPr eaLnBrk="1" hangingPunct="1">
              <a:lnSpc>
                <a:spcPct val="80000"/>
              </a:lnSpc>
              <a:buFontTx/>
              <a:buNone/>
            </a:pPr>
            <a:endParaRPr lang="tr-TR" altLang="zh-CN" sz="2000" smtClean="0"/>
          </a:p>
          <a:p>
            <a:pPr eaLnBrk="1" hangingPunct="1">
              <a:lnSpc>
                <a:spcPct val="80000"/>
              </a:lnSpc>
              <a:buFontTx/>
              <a:buNone/>
            </a:pPr>
            <a:r>
              <a:rPr lang="tr-TR" altLang="zh-CN" sz="2000" smtClean="0"/>
              <a:t>Sizinle konuşmak istediğinde onunla göz göze iletişim kurmaya özen gösterebilirsiniz.</a:t>
            </a:r>
          </a:p>
          <a:p>
            <a:pPr eaLnBrk="1" hangingPunct="1">
              <a:lnSpc>
                <a:spcPct val="80000"/>
              </a:lnSpc>
              <a:buFontTx/>
              <a:buNone/>
            </a:pPr>
            <a:endParaRPr lang="tr-TR" altLang="zh-CN" sz="2000" smtClean="0"/>
          </a:p>
          <a:p>
            <a:pPr eaLnBrk="1" hangingPunct="1">
              <a:lnSpc>
                <a:spcPct val="80000"/>
              </a:lnSpc>
              <a:buFontTx/>
              <a:buNone/>
            </a:pPr>
            <a:r>
              <a:rPr lang="tr-TR" altLang="zh-CN" sz="2000" smtClean="0"/>
              <a:t>Size önemli bir haber verdiğinde, içten, sıcak bir ifadeyle ve düşünerek (olumlu ve olumsuz etkileri) yanıt verin.</a:t>
            </a:r>
          </a:p>
          <a:p>
            <a:pPr eaLnBrk="1" hangingPunct="1">
              <a:lnSpc>
                <a:spcPct val="80000"/>
              </a:lnSpc>
              <a:buFontTx/>
              <a:buNone/>
            </a:pPr>
            <a:endParaRPr lang="tr-TR" altLang="zh-CN" sz="2000" smtClean="0"/>
          </a:p>
          <a:p>
            <a:pPr eaLnBrk="1" hangingPunct="1">
              <a:lnSpc>
                <a:spcPct val="80000"/>
              </a:lnSpc>
              <a:buFontTx/>
              <a:buNone/>
            </a:pPr>
            <a:r>
              <a:rPr lang="tr-TR" altLang="zh-CN" sz="2000" smtClean="0"/>
              <a:t>Sizinle konuşmak istediği özel konular olduğunda, başkalarının olmadığı ortamlarda konuşun ve ondan izin almadan sırlarını kimseye söylemeyin (tabii onun için hayati –çok önemli- bir sorun yaratmayacak bir bilgi ise).</a:t>
            </a:r>
          </a:p>
          <a:p>
            <a:pPr eaLnBrk="1" hangingPunct="1">
              <a:lnSpc>
                <a:spcPct val="80000"/>
              </a:lnSpc>
            </a:pPr>
            <a:endParaRPr lang="tr-TR" sz="2000" smtClean="0"/>
          </a:p>
        </p:txBody>
      </p:sp>
      <p:pic>
        <p:nvPicPr>
          <p:cNvPr id="21508" name="Picture 4" descr="10122795"/>
          <p:cNvPicPr>
            <a:picLocks noChangeAspect="1" noChangeArrowheads="1"/>
          </p:cNvPicPr>
          <p:nvPr/>
        </p:nvPicPr>
        <p:blipFill>
          <a:blip r:embed="rId2" cstate="print"/>
          <a:srcRect/>
          <a:stretch>
            <a:fillRect/>
          </a:stretch>
        </p:blipFill>
        <p:spPr bwMode="auto">
          <a:xfrm>
            <a:off x="7235825" y="2420938"/>
            <a:ext cx="1663700" cy="2376487"/>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pPr>
              <a:defRPr/>
            </a:pPr>
            <a:fld id="{37E55CA8-FE38-442B-82AC-FC10F82056D6}" type="slidenum">
              <a:rPr lang="tr-TR" smtClean="0"/>
              <a:pPr>
                <a:defRPr/>
              </a:pPr>
              <a:t>98</a:t>
            </a:fld>
            <a:endParaRPr lang="tr-T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tr-TR" sz="3600" smtClean="0"/>
              <a:t>Öğretmenler için tutum önerileri IV</a:t>
            </a:r>
          </a:p>
        </p:txBody>
      </p:sp>
      <p:sp>
        <p:nvSpPr>
          <p:cNvPr id="22531" name="Rectangle 3"/>
          <p:cNvSpPr>
            <a:spLocks noGrp="1" noChangeArrowheads="1"/>
          </p:cNvSpPr>
          <p:nvPr>
            <p:ph type="body" idx="1"/>
          </p:nvPr>
        </p:nvSpPr>
        <p:spPr>
          <a:xfrm>
            <a:off x="457200" y="1600200"/>
            <a:ext cx="6275388" cy="4525963"/>
          </a:xfrm>
        </p:spPr>
        <p:txBody>
          <a:bodyPr/>
          <a:lstStyle/>
          <a:p>
            <a:pPr eaLnBrk="1" hangingPunct="1">
              <a:lnSpc>
                <a:spcPct val="80000"/>
              </a:lnSpc>
              <a:buFontTx/>
              <a:buNone/>
            </a:pPr>
            <a:r>
              <a:rPr lang="tr-TR" altLang="zh-CN" sz="2200" smtClean="0"/>
              <a:t>Hoşlanmadığınız davranışlarını ve yönlerini başkalarının önünde küçük düşecek şekilde ifade etmemeye dikkat edin.</a:t>
            </a:r>
          </a:p>
          <a:p>
            <a:pPr eaLnBrk="1" hangingPunct="1">
              <a:lnSpc>
                <a:spcPct val="80000"/>
              </a:lnSpc>
              <a:buFontTx/>
              <a:buNone/>
            </a:pPr>
            <a:endParaRPr lang="tr-TR" altLang="zh-CN" sz="2200" smtClean="0"/>
          </a:p>
          <a:p>
            <a:pPr eaLnBrk="1" hangingPunct="1">
              <a:lnSpc>
                <a:spcPct val="80000"/>
              </a:lnSpc>
              <a:buFontTx/>
              <a:buNone/>
            </a:pPr>
            <a:r>
              <a:rPr lang="tr-TR" altLang="zh-CN" sz="2200" smtClean="0"/>
              <a:t>Onunla konuşurken aynı hizada olmaya özen gösterin, ona çok yukarıdan, ya da çok aşağıdan bakmamaya çalışın.</a:t>
            </a:r>
          </a:p>
          <a:p>
            <a:pPr eaLnBrk="1" hangingPunct="1">
              <a:lnSpc>
                <a:spcPct val="80000"/>
              </a:lnSpc>
              <a:buFontTx/>
              <a:buNone/>
            </a:pPr>
            <a:endParaRPr lang="tr-TR" altLang="zh-CN" sz="2200" smtClean="0"/>
          </a:p>
          <a:p>
            <a:pPr eaLnBrk="1" hangingPunct="1">
              <a:lnSpc>
                <a:spcPct val="80000"/>
              </a:lnSpc>
              <a:buFontTx/>
              <a:buNone/>
            </a:pPr>
            <a:r>
              <a:rPr lang="tr-TR" altLang="zh-CN" sz="2200" smtClean="0"/>
              <a:t>Ona kızdığınızda, sinirleriniz yatışıncaya kadar ceza vermeyin, ya da suçlayıcı sözler söylememeye çalışın. </a:t>
            </a:r>
          </a:p>
          <a:p>
            <a:pPr eaLnBrk="1" hangingPunct="1">
              <a:lnSpc>
                <a:spcPct val="80000"/>
              </a:lnSpc>
              <a:buFontTx/>
              <a:buNone/>
            </a:pPr>
            <a:r>
              <a:rPr lang="tr-TR" altLang="zh-CN" sz="2200" smtClean="0"/>
              <a:t>Çünkü o sırada gerçek düşüncelerinizi belirtemeyebilir, tarafsız davranamayabilirsiniz.</a:t>
            </a:r>
          </a:p>
          <a:p>
            <a:pPr eaLnBrk="1" hangingPunct="1">
              <a:lnSpc>
                <a:spcPct val="80000"/>
              </a:lnSpc>
            </a:pPr>
            <a:endParaRPr lang="tr-TR" sz="2200" smtClean="0"/>
          </a:p>
        </p:txBody>
      </p:sp>
      <p:pic>
        <p:nvPicPr>
          <p:cNvPr id="22532" name="Picture 4" descr="10129668"/>
          <p:cNvPicPr>
            <a:picLocks noChangeAspect="1" noChangeArrowheads="1"/>
          </p:cNvPicPr>
          <p:nvPr/>
        </p:nvPicPr>
        <p:blipFill>
          <a:blip r:embed="rId2" cstate="print"/>
          <a:srcRect/>
          <a:stretch>
            <a:fillRect/>
          </a:stretch>
        </p:blipFill>
        <p:spPr bwMode="auto">
          <a:xfrm>
            <a:off x="7019925" y="2133600"/>
            <a:ext cx="1819275" cy="2735263"/>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pPr>
              <a:defRPr/>
            </a:pPr>
            <a:fld id="{A51F4C55-B261-4127-83F5-52EBFF6F84F7}" type="slidenum">
              <a:rPr lang="tr-TR" smtClean="0"/>
              <a:pPr>
                <a:defRPr/>
              </a:pPr>
              <a:t>99</a:t>
            </a:fld>
            <a:endParaRPr lang="tr-T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FrysBaskerville BT"/>
        <a:ea typeface=""/>
        <a:cs typeface=""/>
      </a:majorFont>
      <a:minorFont>
        <a:latin typeface="FrysBaskerville B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 New Beginning-Print</Template>
  <TotalTime>919</TotalTime>
  <Words>5789</Words>
  <Application>Microsoft Office PowerPoint</Application>
  <PresentationFormat>Ekran Gösterisi (4:3)</PresentationFormat>
  <Paragraphs>662</Paragraphs>
  <Slides>108</Slides>
  <Notes>0</Notes>
  <HiddenSlides>0</HiddenSlides>
  <MMClips>0</MMClips>
  <ScaleCrop>false</ScaleCrop>
  <HeadingPairs>
    <vt:vector size="4" baseType="variant">
      <vt:variant>
        <vt:lpstr>Tema</vt:lpstr>
      </vt:variant>
      <vt:variant>
        <vt:i4>2</vt:i4>
      </vt:variant>
      <vt:variant>
        <vt:lpstr>Slayt Başlıkları</vt:lpstr>
      </vt:variant>
      <vt:variant>
        <vt:i4>108</vt:i4>
      </vt:variant>
    </vt:vector>
  </HeadingPairs>
  <TitlesOfParts>
    <vt:vector size="110" baseType="lpstr">
      <vt:lpstr>Default Design</vt:lpstr>
      <vt:lpstr>Ofis Teması</vt:lpstr>
      <vt:lpstr>ÖZEL GEREKSİNİMLİ ÖĞRENCİLER/ KAYNAŞTIRMA/BEP</vt:lpstr>
      <vt:lpstr>YASAL DÜZENLEMELER</vt:lpstr>
      <vt:lpstr>ÖZEL GEREKSİNİMLİ ÖĞRENCİLER KİMLERDİR?</vt:lpstr>
      <vt:lpstr>Slayt 4</vt:lpstr>
      <vt:lpstr>Özel Gereksinimli Öğrenciler</vt:lpstr>
      <vt:lpstr>KAYNAŞTIRMA YOLUYLA EĞİTİM NEDİR?</vt:lpstr>
      <vt:lpstr>Slayt 7</vt:lpstr>
      <vt:lpstr>KAYNAŞTIRMA EĞİTİMİN AMACI</vt:lpstr>
      <vt:lpstr>KAYNAŞTIRMA EĞİTİMİNDE  DİKKAT EDİLECEK HUSUSLAR</vt:lpstr>
      <vt:lpstr>KAYNAŞTIRMA EĞİTİMİNDE  DİKKAT EDİLECEK HUSUSLAR</vt:lpstr>
      <vt:lpstr>KAYNAŞTIRMA EĞİTİMİNDE  DİKKAT EDİLECEK HUSUSLAR</vt:lpstr>
      <vt:lpstr>KAYNAŞTIRMA EĞİTİMİNDE  DİKKAT EDİLECEK HUSUSLAR</vt:lpstr>
      <vt:lpstr>KAYNAŞTIRMA EĞİTİMİNDE ÖĞRETMENLERİN GÖREV VE SORUMLULUKLARI</vt:lpstr>
      <vt:lpstr>KAYNAŞTIRMA SÜRECİ OKULLARDA NASIL İŞLER?</vt:lpstr>
      <vt:lpstr>FORMLAR</vt:lpstr>
      <vt:lpstr>Slayt 16</vt:lpstr>
      <vt:lpstr>Slayt 17</vt:lpstr>
      <vt:lpstr>BEP BİRİMİ</vt:lpstr>
      <vt:lpstr>BİREYSELLEŞTİRİLMİŞ EĞİTİM PROGRAMI GELİŞTİRME BİRİMİ KİMLERDEN OLUŞUR?</vt:lpstr>
      <vt:lpstr>Slayt 20</vt:lpstr>
      <vt:lpstr>Bireyselleştirilmiş Eğitim Programı  Geliştirme Birimi </vt:lpstr>
      <vt:lpstr>BEP (Bireyselleştirilmiş Eğitim Programı)</vt:lpstr>
      <vt:lpstr>Slayt 23</vt:lpstr>
      <vt:lpstr>BEP</vt:lpstr>
      <vt:lpstr>Slayt 25</vt:lpstr>
      <vt:lpstr>Performans belirleme formları</vt:lpstr>
      <vt:lpstr>Slayt 27</vt:lpstr>
      <vt:lpstr>Slayt 28</vt:lpstr>
      <vt:lpstr>Slayt 29</vt:lpstr>
      <vt:lpstr>BEP Nasıl Hazırlanır?</vt:lpstr>
      <vt:lpstr>Slayt 31</vt:lpstr>
      <vt:lpstr>Slayt 32</vt:lpstr>
      <vt:lpstr>Slayt 33</vt:lpstr>
      <vt:lpstr>Slayt 34</vt:lpstr>
      <vt:lpstr>Slayt 35</vt:lpstr>
      <vt:lpstr>Slayt 36</vt:lpstr>
      <vt:lpstr>KAYNAŞTIRMA EĞİTİMİ ALAN ÖĞRENCİNİN BAŞARI NASIL DEĞERLENDİRİLİR?</vt:lpstr>
      <vt:lpstr>Slayt 38</vt:lpstr>
      <vt:lpstr>Yazma güçlüğü olan öğrenciler ve özel öğrenme güçlüğü olan öğrencilerin </vt:lpstr>
      <vt:lpstr>sınavlar</vt:lpstr>
      <vt:lpstr>sınavlar</vt:lpstr>
      <vt:lpstr>Görme yetersizliği</vt:lpstr>
      <vt:lpstr>İşitme yetersizliği / HDZY</vt:lpstr>
      <vt:lpstr>HDZY</vt:lpstr>
      <vt:lpstr>DEBH</vt:lpstr>
      <vt:lpstr>Motor becerilerde yetersizlik</vt:lpstr>
      <vt:lpstr>Okuma-yazma çalışmaları</vt:lpstr>
      <vt:lpstr>Kaynaştırma eğitimi alan öğrencime yazılılarda farklı sorular mı hazırlamalıyım? Yazılıyı sınıfla aynı anda mı yapmalıyım?</vt:lpstr>
      <vt:lpstr>BİR ÜST KURUMA/MESLEKİ  YAŞAMA GEÇİŞ</vt:lpstr>
      <vt:lpstr>BİR ÜST KURUMA/MESLEKİ  YAŞAMA GEÇİŞ</vt:lpstr>
      <vt:lpstr>Slayt 51</vt:lpstr>
      <vt:lpstr>Zihinsel yetersizliği olan:</vt:lpstr>
      <vt:lpstr>NE YAPABİLİRSİNİZ?</vt:lpstr>
      <vt:lpstr>NE YAPABİLİRSİNİZ?</vt:lpstr>
      <vt:lpstr>NE YAPABİLİRSİNİZ?</vt:lpstr>
      <vt:lpstr>NE YAPABİLİRSİNİZ?</vt:lpstr>
      <vt:lpstr>NE YAPABİLİRSİNİZ?</vt:lpstr>
      <vt:lpstr>Slayt 58</vt:lpstr>
      <vt:lpstr>Slayt 59</vt:lpstr>
      <vt:lpstr>Slayt 60</vt:lpstr>
      <vt:lpstr> ÖZEL ÖĞRENME GÜÇLÜĞÜ OLAN BİREYLERİN  AKADEMİK ALANDA YAŞADIKLARI GÜÇLÜKLER NELERDİR? </vt:lpstr>
      <vt:lpstr> ÖZEL ÖĞRENME GÜÇLÜĞÜ OLAN BİREYLERİN  AKADEMİK ALANDA YAŞADIKLARI GÜÇLÜKLER NELERDİR? </vt:lpstr>
      <vt:lpstr> ÖZEL ÖĞRENME GÜÇLÜĞÜ OLAN BİREYLERİN  AKADEMİK ALANDA YAŞADIKLARI GÜÇLÜKLER NELERDİR? </vt:lpstr>
      <vt:lpstr> ÖZEL ÖĞRENME GÜÇLÜĞÜ OLAN BİREYLERİN  AKADEMİK ALANDA YAŞADIKLARI GÜÇLÜKLER NELERDİR? </vt:lpstr>
      <vt:lpstr> ÖZEL ÖĞRENME GÜÇLÜĞÜ OLAN BİREYLERİN  AKADEMİK ALANDA YAŞADIKLARI GÜÇLÜKLER NELERDİR? </vt:lpstr>
      <vt:lpstr> ÖZEL ÖĞRENME GÜÇLÜĞÜ OLAN BİREYLERİN  AKADEMİK ALANDA YAŞADIKLARI GÜÇLÜKLER NELERDİR? </vt:lpstr>
      <vt:lpstr> ÖZEL ÖĞRENME GÜÇLÜĞÜ OLAN BİREYLERİN  AKADEMİK ALANDA YAŞADIKLARI GÜÇLÜKLER NELERDİR? </vt:lpstr>
      <vt:lpstr> ÖZEL ÖĞRENME GÜÇLÜĞÜ OLAN BİREYLERİN  AKADEMİK ALANDA YAŞADIKLARI GÜÇLÜKLER NELERDİR? </vt:lpstr>
      <vt:lpstr> ÖZEL ÖĞRENME GÜÇLÜĞÜ OLAN BİREYLERİN  AKADEMİK ALANDA YAŞADIKLARI GÜÇLÜKLER NELERDİR? </vt:lpstr>
      <vt:lpstr>NE YAPABİLİRSİNİZ?</vt:lpstr>
      <vt:lpstr>NE YAPABİLİRSİNİZ?</vt:lpstr>
      <vt:lpstr>NE YAPABİLİRSİNİZ?</vt:lpstr>
      <vt:lpstr>NE YAPABİLİRSİNİZ?</vt:lpstr>
      <vt:lpstr>NE YAPABİLİRSİNİZ?</vt:lpstr>
      <vt:lpstr>NE YAPABİLİRSİNİZ?</vt:lpstr>
      <vt:lpstr>Slayt 76</vt:lpstr>
      <vt:lpstr>Slayt 77</vt:lpstr>
      <vt:lpstr>Slayt 78</vt:lpstr>
      <vt:lpstr>Slayt 79</vt:lpstr>
      <vt:lpstr>Slayt 80</vt:lpstr>
      <vt:lpstr>Slayt 81</vt:lpstr>
      <vt:lpstr>DİKKAT EKSİKLİĞİ VE HİPERAKTİVİTE BOZUKLUĞU İLE ÖZEL ÖĞRENME GÜÇLÜĞÜ AYIRTEDİCİ ÖZELLİKLERİ</vt:lpstr>
      <vt:lpstr>DİKKAT EKSİKLİĞİ VE HİPERAKTİVİTE BOZUKLUĞU İLE ÖZEL ÖĞRENME GÜÇLÜĞÜ AYIRTEDİCİ ÖZELLİKLERİ</vt:lpstr>
      <vt:lpstr>DİKKAT EKSİKLİĞİ VE HİPERAKTİVİTE BOZUKLUĞU İLE ÖZEL ÖĞRENME GÜÇLÜĞÜ AYIRTEDİCİ ÖZELLİKLERİ</vt:lpstr>
      <vt:lpstr>Slayt 85</vt:lpstr>
      <vt:lpstr>DEHB Nedir?</vt:lpstr>
      <vt:lpstr>DEHB</vt:lpstr>
      <vt:lpstr>DEHB</vt:lpstr>
      <vt:lpstr>DEHB- Okul öncesi belirtiler</vt:lpstr>
      <vt:lpstr>DEHB</vt:lpstr>
      <vt:lpstr>DEHB- Mitler ve Gerçekler- I</vt:lpstr>
      <vt:lpstr>DEHB- Mitler ve Gerçekler- II</vt:lpstr>
      <vt:lpstr>DEHB- öğretmene düşen</vt:lpstr>
      <vt:lpstr>Okullarda sık görülen hatalı tutumlar</vt:lpstr>
      <vt:lpstr>Okullarda sık görülen hatalı tutumlar</vt:lpstr>
      <vt:lpstr>Öğretmenler için tutum önerileri I</vt:lpstr>
      <vt:lpstr>Öğretmenler için tutum önerileri II</vt:lpstr>
      <vt:lpstr>Öğretmenler için tutum önerileri III</vt:lpstr>
      <vt:lpstr>Öğretmenler için tutum önerileri IV</vt:lpstr>
      <vt:lpstr>Öğretmenler için tutum önerileri V</vt:lpstr>
      <vt:lpstr>Öğretmenler için tutum önerileri VI</vt:lpstr>
      <vt:lpstr>Dikkat ve öğrenme sorunu yaşayan öğrenciler için öneriler I</vt:lpstr>
      <vt:lpstr>Dikkat ve öğrenme sorunu yaşayan öğrenciler için öneriler II</vt:lpstr>
      <vt:lpstr>Dikkat ve öğrenme sorunu yaşayan öğrenciler için öneriler III</vt:lpstr>
      <vt:lpstr>Dikkat ve öğrenme sorunu yaşayan öğrenciler için öneriler IV</vt:lpstr>
      <vt:lpstr>Duygusal sorunları olan çocuklara yaklaşım için öneriler I</vt:lpstr>
      <vt:lpstr>Duygusal sorunları olan çocuklara yaklaşım için öneriler II</vt:lpstr>
      <vt:lpstr>Slayt 108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ÖZEL EĞİTİM VE BEP</dc:title>
  <dc:creator>Mustafa</dc:creator>
  <cp:lastModifiedBy>asus</cp:lastModifiedBy>
  <cp:revision>148</cp:revision>
  <dcterms:created xsi:type="dcterms:W3CDTF">2017-06-12T21:53:53Z</dcterms:created>
  <dcterms:modified xsi:type="dcterms:W3CDTF">2018-09-09T11:52:18Z</dcterms:modified>
</cp:coreProperties>
</file>