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321" r:id="rId2"/>
    <p:sldId id="302" r:id="rId3"/>
    <p:sldId id="364" r:id="rId4"/>
    <p:sldId id="365" r:id="rId5"/>
    <p:sldId id="357" r:id="rId6"/>
    <p:sldId id="359" r:id="rId7"/>
    <p:sldId id="360" r:id="rId8"/>
    <p:sldId id="366" r:id="rId9"/>
    <p:sldId id="361" r:id="rId10"/>
    <p:sldId id="303" r:id="rId11"/>
    <p:sldId id="305" r:id="rId12"/>
    <p:sldId id="306" r:id="rId13"/>
    <p:sldId id="367" r:id="rId14"/>
    <p:sldId id="310" r:id="rId15"/>
    <p:sldId id="325" r:id="rId16"/>
    <p:sldId id="337" r:id="rId17"/>
    <p:sldId id="339" r:id="rId1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FF"/>
    <a:srgbClr val="33CC33"/>
    <a:srgbClr val="336600"/>
    <a:srgbClr val="000000"/>
    <a:srgbClr val="FF0000"/>
    <a:srgbClr val="00FF00"/>
    <a:srgbClr val="C63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>
        <p:scale>
          <a:sx n="100" d="100"/>
          <a:sy n="100" d="100"/>
        </p:scale>
        <p:origin x="-43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863FCB-3931-4458-8E1B-8DBBDDC6A2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090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0435C-2F25-43E8-9B2D-52F9644C3077}" type="slidenum">
              <a:rPr lang="tr-TR" altLang="tr-TR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63FCB-3931-4458-8E1B-8DBBDDC6A21E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77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0ACC-DAEC-4296-95EF-81E3C6CE564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8293-E276-465B-AFB3-8C7917CB214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4B99-0A6A-4989-85D8-727DDFB59FB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8907D-3639-4226-8421-743CAAC2AAB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C6ECD-8050-4E52-B4F1-E34A317D998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6AC32-1116-41CF-9D27-5655867B74F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23B8-6F75-439C-A959-86517201A7D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E3AA2-041A-4C54-8ECA-91E92304B11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F791-E9A1-4D06-B3DB-6702A766870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740DC-0892-41C4-8B68-8334B5E5AD1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5513-9FD6-4814-A817-0BB46252A35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DE5543-D10C-4876-ABB8-A5E58AC3D9E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8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/>
      <p:bldP spid="30822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82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822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822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822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82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82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0EB32A-2303-44EA-8EA6-89B5CA60DECF}" type="slidenum">
              <a:rPr lang="tr-TR" altLang="en-US" smtClean="0">
                <a:latin typeface="Arial" pitchFamily="34" charset="0"/>
              </a:rPr>
              <a:pPr/>
              <a:t>1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6781800" cy="2286000"/>
          </a:xfrm>
          <a:solidFill>
            <a:srgbClr val="CCFFCC"/>
          </a:solidFill>
        </p:spPr>
        <p:txBody>
          <a:bodyPr/>
          <a:lstStyle/>
          <a:p>
            <a:pPr algn="l" eaLnBrk="1" hangingPunct="1"/>
            <a:r>
              <a:rPr lang="tr-TR" altLang="tr-TR" sz="4400" dirty="0" smtClean="0"/>
              <a:t/>
            </a:r>
            <a:br>
              <a:rPr lang="tr-TR" altLang="tr-TR" sz="4400" dirty="0" smtClean="0"/>
            </a:br>
            <a:r>
              <a:rPr lang="tr-TR" altLang="tr-TR" sz="6000" dirty="0" smtClean="0"/>
              <a:t>DESTEK EĞİTİM ODASI</a:t>
            </a:r>
            <a:endParaRPr lang="tr-TR" altLang="tr-TR" sz="6000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00600"/>
            <a:ext cx="6781800" cy="1220788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tr-TR" altLang="tr-TR" sz="2400" dirty="0" smtClean="0">
                <a:solidFill>
                  <a:srgbClr val="FF0000"/>
                </a:solidFill>
              </a:rPr>
              <a:t>MUHAMMET MACARA</a:t>
            </a:r>
            <a:endParaRPr lang="tr-TR" altLang="tr-TR" sz="24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tr-TR" altLang="tr-TR" sz="2400" dirty="0" smtClean="0">
                <a:solidFill>
                  <a:srgbClr val="FF0000"/>
                </a:solidFill>
              </a:rPr>
              <a:t>ÖZ-DE-BİR ORTAOKULU REHBER ÖĞRETMENİ</a:t>
            </a:r>
            <a:endParaRPr lang="tr-TR" altLang="tr-T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EDB69B-C948-4E9C-A709-D026974B4DFA}" type="slidenum">
              <a:rPr lang="tr-TR" altLang="en-US" smtClean="0">
                <a:latin typeface="Arial" pitchFamily="34" charset="0"/>
              </a:rPr>
              <a:pPr/>
              <a:t>10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7924800" cy="4648200"/>
          </a:xfrm>
        </p:spPr>
        <p:txBody>
          <a:bodyPr/>
          <a:lstStyle/>
          <a:p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odasında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performansları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bi- </a:t>
            </a:r>
            <a:r>
              <a:rPr lang="en-US" dirty="0" err="1"/>
              <a:t>rebir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; BEP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birimi</a:t>
            </a:r>
            <a:r>
              <a:rPr lang="en-US" dirty="0"/>
              <a:t> </a:t>
            </a:r>
            <a:r>
              <a:rPr lang="en-US" dirty="0" err="1"/>
              <a:t>gerektiğinde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performansı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seviyede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öğrencilerle</a:t>
            </a:r>
            <a:r>
              <a:rPr lang="en-US" dirty="0"/>
              <a:t> </a:t>
            </a:r>
            <a:r>
              <a:rPr lang="en-US" dirty="0" err="1"/>
              <a:t>birebir</a:t>
            </a:r>
            <a:r>
              <a:rPr lang="en-US" dirty="0"/>
              <a:t> </a:t>
            </a:r>
            <a:r>
              <a:rPr lang="en-US" dirty="0" err="1"/>
              <a:t>eğitimin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3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alacağı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de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verebilir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6705600" cy="1066800"/>
          </a:xfrm>
        </p:spPr>
        <p:txBody>
          <a:bodyPr/>
          <a:lstStyle/>
          <a:p>
            <a:r>
              <a:rPr lang="en-US" sz="4000" dirty="0"/>
              <a:t> 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en-US" sz="4000" dirty="0" err="1"/>
              <a:t>Destek</a:t>
            </a:r>
            <a:r>
              <a:rPr lang="en-US" sz="4000" dirty="0"/>
              <a:t> </a:t>
            </a:r>
            <a:r>
              <a:rPr lang="en-US" sz="4000" dirty="0" err="1"/>
              <a:t>Eğitim</a:t>
            </a:r>
            <a:r>
              <a:rPr lang="en-US" sz="4000" dirty="0"/>
              <a:t> </a:t>
            </a:r>
            <a:r>
              <a:rPr lang="en-US" sz="4000" dirty="0" err="1"/>
              <a:t>Odasında</a:t>
            </a:r>
            <a:r>
              <a:rPr lang="en-US" sz="4000" dirty="0"/>
              <a:t> </a:t>
            </a:r>
            <a:r>
              <a:rPr lang="en-US" sz="4000" dirty="0" err="1"/>
              <a:t>Öğrencilere</a:t>
            </a:r>
            <a:r>
              <a:rPr lang="en-US" sz="4000" dirty="0"/>
              <a:t> </a:t>
            </a:r>
            <a:r>
              <a:rPr lang="en-US" sz="4000" dirty="0" err="1"/>
              <a:t>Grup</a:t>
            </a:r>
            <a:r>
              <a:rPr lang="en-US" sz="4000" dirty="0"/>
              <a:t> </a:t>
            </a:r>
            <a:r>
              <a:rPr lang="en-US" sz="4000" dirty="0" err="1"/>
              <a:t>Oluşturularak</a:t>
            </a:r>
            <a:r>
              <a:rPr lang="en-US" sz="4000" dirty="0"/>
              <a:t> </a:t>
            </a:r>
            <a:r>
              <a:rPr lang="en-US" sz="4000" dirty="0" err="1"/>
              <a:t>Eğitim</a:t>
            </a:r>
            <a:r>
              <a:rPr lang="en-US" sz="4000" dirty="0"/>
              <a:t> </a:t>
            </a:r>
            <a:r>
              <a:rPr lang="en-US" sz="4000" dirty="0" err="1"/>
              <a:t>Verilebilir</a:t>
            </a:r>
            <a:r>
              <a:rPr lang="en-US" sz="4000" dirty="0"/>
              <a:t> </a:t>
            </a:r>
            <a:r>
              <a:rPr lang="en-US" sz="4000" dirty="0" err="1"/>
              <a:t>Mi</a:t>
            </a:r>
            <a:r>
              <a:rPr lang="en-US" sz="4000" dirty="0"/>
              <a:t>?</a:t>
            </a:r>
            <a:endParaRPr lang="tr-TR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08C54-0A06-43EC-B6C4-17D05083F1E2}" type="slidenum">
              <a:rPr lang="tr-TR" altLang="en-US" smtClean="0">
                <a:latin typeface="Arial" pitchFamily="34" charset="0"/>
              </a:rPr>
              <a:pPr/>
              <a:t>11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315200" cy="4876800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/>
              <a:t>	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en-US" sz="2000" dirty="0" err="1" smtClean="0"/>
              <a:t>Destek</a:t>
            </a:r>
            <a:r>
              <a:rPr lang="en-US" sz="2000" dirty="0" smtClean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odasında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ihtiyaçlarına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öncelikle</a:t>
            </a:r>
            <a:r>
              <a:rPr lang="en-US" sz="2000" dirty="0"/>
              <a:t> </a:t>
            </a:r>
            <a:r>
              <a:rPr lang="en-US" sz="2000" dirty="0" err="1"/>
              <a:t>okulun</a:t>
            </a:r>
            <a:r>
              <a:rPr lang="en-US" sz="2000" dirty="0"/>
              <a:t> </a:t>
            </a:r>
            <a:r>
              <a:rPr lang="en-US" sz="2000" dirty="0" err="1"/>
              <a:t>öğretmenlerinden</a:t>
            </a:r>
            <a:r>
              <a:rPr lang="en-US" sz="2000" dirty="0"/>
              <a:t> </a:t>
            </a:r>
            <a:r>
              <a:rPr lang="en-US" sz="2000" dirty="0" err="1"/>
              <a:t>olmak</a:t>
            </a:r>
            <a:r>
              <a:rPr lang="en-US" sz="2000" dirty="0"/>
              <a:t> </a:t>
            </a:r>
            <a:r>
              <a:rPr lang="en-US" sz="2000" dirty="0" err="1"/>
              <a:t>üzere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öğretmenleri</a:t>
            </a:r>
            <a:r>
              <a:rPr lang="en-US" sz="2000" dirty="0"/>
              <a:t>,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öğretmeni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alan</a:t>
            </a:r>
            <a:r>
              <a:rPr lang="en-US" sz="2000" dirty="0"/>
              <a:t> </a:t>
            </a:r>
            <a:r>
              <a:rPr lang="en-US" sz="2000" dirty="0" err="1"/>
              <a:t>öğretmenleri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RAM’da</a:t>
            </a:r>
            <a:r>
              <a:rPr lang="en-US" sz="2000" dirty="0"/>
              <a:t> </a:t>
            </a:r>
            <a:r>
              <a:rPr lang="en-US" sz="2000" dirty="0" err="1"/>
              <a:t>görevli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öğretmenleri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okul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ku</a:t>
            </a:r>
            <a:r>
              <a:rPr lang="en-US" sz="2000" dirty="0"/>
              <a:t>- </a:t>
            </a:r>
            <a:r>
              <a:rPr lang="en-US" sz="2000" dirty="0" err="1"/>
              <a:t>rumlardaki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görevlendirilir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Destek</a:t>
            </a:r>
            <a:r>
              <a:rPr lang="en-US" sz="2000" dirty="0" smtClean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odalarında</a:t>
            </a:r>
            <a:r>
              <a:rPr lang="en-US" sz="2000" dirty="0"/>
              <a:t> </a:t>
            </a:r>
            <a:r>
              <a:rPr lang="en-US" sz="2000" dirty="0" err="1"/>
              <a:t>görevlendirilecek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, </a:t>
            </a:r>
            <a:r>
              <a:rPr lang="en-US" sz="2000" dirty="0" err="1"/>
              <a:t>söz</a:t>
            </a:r>
            <a:r>
              <a:rPr lang="en-US" sz="2000" dirty="0"/>
              <a:t> </a:t>
            </a:r>
            <a:r>
              <a:rPr lang="en-US" sz="2000" dirty="0" err="1"/>
              <a:t>konusu</a:t>
            </a:r>
            <a:r>
              <a:rPr lang="en-US" sz="2000" dirty="0"/>
              <a:t> </a:t>
            </a:r>
            <a:r>
              <a:rPr lang="en-US" sz="2000" dirty="0" err="1"/>
              <a:t>öğret</a:t>
            </a:r>
            <a:r>
              <a:rPr lang="en-US" sz="2000" dirty="0"/>
              <a:t>- </a:t>
            </a:r>
            <a:r>
              <a:rPr lang="en-US" sz="2000" dirty="0" err="1"/>
              <a:t>menler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odasında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hizmeti</a:t>
            </a:r>
            <a:r>
              <a:rPr lang="en-US" sz="2000" dirty="0"/>
              <a:t> </a:t>
            </a:r>
            <a:r>
              <a:rPr lang="en-US" sz="2000" dirty="0" err="1"/>
              <a:t>vermeye</a:t>
            </a:r>
            <a:r>
              <a:rPr lang="en-US" sz="2000" dirty="0"/>
              <a:t> </a:t>
            </a:r>
            <a:r>
              <a:rPr lang="en-US" sz="2000" dirty="0" err="1"/>
              <a:t>başlamadan</a:t>
            </a:r>
            <a:r>
              <a:rPr lang="en-US" sz="2000" dirty="0"/>
              <a:t> </a:t>
            </a:r>
            <a:r>
              <a:rPr lang="en-US" sz="2000" dirty="0" err="1"/>
              <a:t>önce,il</a:t>
            </a:r>
            <a:r>
              <a:rPr lang="en-US" sz="2000" dirty="0"/>
              <a:t>/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hizmetleri</a:t>
            </a:r>
            <a:r>
              <a:rPr lang="en-US" sz="2000" dirty="0"/>
              <a:t> </a:t>
            </a:r>
            <a:r>
              <a:rPr lang="en-US" sz="2000" dirty="0" err="1"/>
              <a:t>kurulunca</a:t>
            </a:r>
            <a:r>
              <a:rPr lang="en-US" sz="2000" dirty="0"/>
              <a:t> </a:t>
            </a:r>
            <a:r>
              <a:rPr lang="en-US" sz="2000" dirty="0" err="1"/>
              <a:t>gerçekleştirilecek</a:t>
            </a:r>
            <a:r>
              <a:rPr lang="en-US" sz="2000" dirty="0"/>
              <a:t> </a:t>
            </a:r>
            <a:r>
              <a:rPr lang="en-US" sz="2000" dirty="0" err="1"/>
              <a:t>planlama</a:t>
            </a:r>
            <a:r>
              <a:rPr lang="en-US" sz="2000" dirty="0"/>
              <a:t> </a:t>
            </a:r>
            <a:r>
              <a:rPr lang="en-US" sz="2000" dirty="0" err="1"/>
              <a:t>kapsamında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/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millî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müdürlüklerince</a:t>
            </a:r>
            <a:r>
              <a:rPr lang="en-US" sz="2000" dirty="0"/>
              <a:t> </a:t>
            </a:r>
            <a:r>
              <a:rPr lang="en-US" sz="2000" dirty="0" err="1"/>
              <a:t>engel</a:t>
            </a:r>
            <a:r>
              <a:rPr lang="en-US" sz="2000" dirty="0"/>
              <a:t> </a:t>
            </a:r>
            <a:r>
              <a:rPr lang="en-US" sz="2000" dirty="0" err="1"/>
              <a:t>türü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özellikleri</a:t>
            </a:r>
            <a:r>
              <a:rPr lang="en-US" sz="2000" dirty="0"/>
              <a:t>,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- </a:t>
            </a:r>
            <a:r>
              <a:rPr lang="en-US" sz="2000" dirty="0" err="1"/>
              <a:t>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gerekli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konuları</a:t>
            </a:r>
            <a:r>
              <a:rPr lang="en-US" sz="2000" dirty="0"/>
              <a:t> </a:t>
            </a:r>
            <a:r>
              <a:rPr lang="en-US" sz="2000" dirty="0" err="1"/>
              <a:t>kapsayacak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seminerleri</a:t>
            </a:r>
            <a:r>
              <a:rPr lang="en-US" sz="2000" dirty="0"/>
              <a:t> </a:t>
            </a:r>
            <a:r>
              <a:rPr lang="en-US" sz="2000" dirty="0" err="1"/>
              <a:t>düzenlenir</a:t>
            </a:r>
            <a:r>
              <a:rPr lang="en-US" sz="2000" dirty="0"/>
              <a:t>.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eaLnBrk="1" hangingPunct="1">
              <a:defRPr/>
            </a:pPr>
            <a:endParaRPr lang="tr-TR" altLang="tr-TR" sz="2400" b="1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010400" cy="762000"/>
          </a:xfrm>
        </p:spPr>
        <p:txBody>
          <a:bodyPr/>
          <a:lstStyle/>
          <a:p>
            <a:r>
              <a:rPr lang="en-US" sz="3600" dirty="0"/>
              <a:t> 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en-US" sz="3600" dirty="0" err="1"/>
              <a:t>Destek</a:t>
            </a:r>
            <a:r>
              <a:rPr lang="en-US" sz="3600" dirty="0"/>
              <a:t> </a:t>
            </a:r>
            <a:r>
              <a:rPr lang="en-US" sz="3600" dirty="0" err="1"/>
              <a:t>Eğitim</a:t>
            </a:r>
            <a:r>
              <a:rPr lang="en-US" sz="3600" dirty="0"/>
              <a:t> </a:t>
            </a:r>
            <a:r>
              <a:rPr lang="en-US" sz="3600" dirty="0" err="1"/>
              <a:t>Odasında</a:t>
            </a:r>
            <a:r>
              <a:rPr lang="en-US" sz="3600" dirty="0"/>
              <a:t> </a:t>
            </a:r>
            <a:r>
              <a:rPr lang="en-US" sz="3600" dirty="0" err="1"/>
              <a:t>Hangi</a:t>
            </a:r>
            <a:r>
              <a:rPr lang="en-US" sz="3600" dirty="0"/>
              <a:t> </a:t>
            </a:r>
            <a:r>
              <a:rPr lang="en-US" sz="3600" dirty="0" err="1"/>
              <a:t>Öğretmenler</a:t>
            </a:r>
            <a:r>
              <a:rPr lang="en-US" sz="3600" dirty="0"/>
              <a:t> </a:t>
            </a:r>
            <a:r>
              <a:rPr lang="en-US" sz="3600" dirty="0" err="1"/>
              <a:t>Görev</a:t>
            </a:r>
            <a:r>
              <a:rPr lang="en-US" sz="3600" dirty="0"/>
              <a:t> </a:t>
            </a:r>
            <a:r>
              <a:rPr lang="en-US" sz="3600" dirty="0" err="1"/>
              <a:t>Alabilir</a:t>
            </a:r>
            <a:r>
              <a:rPr lang="en-US" sz="3600" dirty="0"/>
              <a:t>?</a:t>
            </a:r>
            <a:endParaRPr lang="tr-T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747D0-8559-4305-8ABC-1DD992681784}" type="slidenum">
              <a:rPr lang="tr-TR" altLang="en-US" smtClean="0">
                <a:latin typeface="Arial" pitchFamily="34" charset="0"/>
              </a:rPr>
              <a:pPr/>
              <a:t>12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458200" cy="4419600"/>
          </a:xfrm>
        </p:spPr>
        <p:txBody>
          <a:bodyPr/>
          <a:lstStyle/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r>
              <a:rPr lang="tr-TR" sz="1800" dirty="0"/>
              <a:t>	</a:t>
            </a:r>
            <a:r>
              <a:rPr lang="tr-TR" sz="2400" dirty="0"/>
              <a:t>D</a:t>
            </a:r>
            <a:r>
              <a:rPr lang="en-US" sz="2400" dirty="0" err="1" smtClean="0"/>
              <a:t>ers</a:t>
            </a:r>
            <a:r>
              <a:rPr lang="en-US" sz="2400" dirty="0" smtClean="0"/>
              <a:t> </a:t>
            </a:r>
            <a:r>
              <a:rPr lang="en-US" sz="2400" dirty="0" err="1" smtClean="0"/>
              <a:t>saatini</a:t>
            </a:r>
            <a:r>
              <a:rPr lang="tr-TR" sz="2400" dirty="0" smtClean="0"/>
              <a:t>(30 saat) </a:t>
            </a:r>
            <a:r>
              <a:rPr lang="en-US" sz="2400" dirty="0" smtClean="0"/>
              <a:t> </a:t>
            </a:r>
            <a:r>
              <a:rPr lang="en-US" sz="2400" dirty="0" err="1"/>
              <a:t>dolduramayan</a:t>
            </a:r>
            <a:r>
              <a:rPr lang="en-US" sz="2400" dirty="0"/>
              <a:t> </a:t>
            </a:r>
            <a:r>
              <a:rPr lang="en-US" sz="2400" dirty="0" err="1"/>
              <a:t>branş</a:t>
            </a:r>
            <a:r>
              <a:rPr lang="en-US" sz="2400" dirty="0"/>
              <a:t> </a:t>
            </a:r>
            <a:r>
              <a:rPr lang="en-US" sz="2400" dirty="0" err="1"/>
              <a:t>öğretmenlerine</a:t>
            </a:r>
            <a:r>
              <a:rPr lang="en-US" sz="2400" dirty="0"/>
              <a:t>, </a:t>
            </a:r>
            <a:r>
              <a:rPr lang="en-US" sz="2400" dirty="0" err="1" smtClean="0"/>
              <a:t>dolduramadıkları</a:t>
            </a:r>
            <a:r>
              <a:rPr lang="en-US" sz="2400" dirty="0" smtClean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görev</a:t>
            </a:r>
            <a:r>
              <a:rPr lang="en-US" sz="2400" dirty="0"/>
              <a:t> </a:t>
            </a:r>
            <a:r>
              <a:rPr lang="en-US" sz="2400" dirty="0" err="1"/>
              <a:t>verilebilir</a:t>
            </a:r>
            <a:r>
              <a:rPr lang="en-US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err="1" smtClean="0"/>
              <a:t>Aylık</a:t>
            </a:r>
            <a:r>
              <a:rPr lang="en-US" sz="2400" dirty="0" smtClean="0"/>
              <a:t> </a:t>
            </a:r>
            <a:r>
              <a:rPr lang="en-US" sz="2400" dirty="0" err="1"/>
              <a:t>karşılığı</a:t>
            </a:r>
            <a:r>
              <a:rPr lang="en-US" sz="2400" dirty="0"/>
              <a:t> </a:t>
            </a:r>
            <a:r>
              <a:rPr lang="en-US" sz="2400" dirty="0" err="1"/>
              <a:t>dışında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girilen</a:t>
            </a:r>
            <a:r>
              <a:rPr lang="en-US" sz="2400" dirty="0"/>
              <a:t> </a:t>
            </a:r>
            <a:r>
              <a:rPr lang="en-US" sz="2400" dirty="0" err="1"/>
              <a:t>derslerin</a:t>
            </a:r>
            <a:r>
              <a:rPr lang="en-US" sz="2400" dirty="0"/>
              <a:t> </a:t>
            </a:r>
            <a:r>
              <a:rPr lang="en-US" sz="2400" dirty="0" err="1"/>
              <a:t>ek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ücreti</a:t>
            </a:r>
            <a:r>
              <a:rPr lang="en-US" sz="2400" dirty="0"/>
              <a:t> %25 </a:t>
            </a:r>
            <a:r>
              <a:rPr lang="en-US" sz="2400" dirty="0" err="1"/>
              <a:t>artırımlı</a:t>
            </a:r>
            <a:r>
              <a:rPr lang="en-US" sz="2400" dirty="0"/>
              <a:t> </a:t>
            </a:r>
            <a:r>
              <a:rPr lang="en-US" sz="2400" dirty="0" err="1"/>
              <a:t>ödenir</a:t>
            </a:r>
            <a:r>
              <a:rPr lang="en-US" sz="2400" dirty="0"/>
              <a:t>.</a:t>
            </a:r>
            <a:endParaRPr lang="tr-TR" sz="2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33600"/>
            <a:ext cx="8001000" cy="655638"/>
          </a:xfrm>
        </p:spPr>
        <p:txBody>
          <a:bodyPr/>
          <a:lstStyle/>
          <a:p>
            <a:r>
              <a:rPr lang="en-US" sz="3200" dirty="0" err="1"/>
              <a:t>Branş</a:t>
            </a:r>
            <a:r>
              <a:rPr lang="en-US" sz="3200" dirty="0"/>
              <a:t> </a:t>
            </a:r>
            <a:r>
              <a:rPr lang="en-US" sz="3200" dirty="0" err="1"/>
              <a:t>Öğretmenleri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Kaç</a:t>
            </a:r>
            <a:r>
              <a:rPr lang="en-US" sz="3200" dirty="0"/>
              <a:t> </a:t>
            </a:r>
            <a:r>
              <a:rPr lang="en-US" sz="3200" dirty="0" err="1"/>
              <a:t>Saate</a:t>
            </a:r>
            <a:r>
              <a:rPr lang="en-US" sz="3200" dirty="0"/>
              <a:t> Kadar </a:t>
            </a:r>
            <a:r>
              <a:rPr lang="en-US" sz="3200" dirty="0" err="1"/>
              <a:t>Görev</a:t>
            </a:r>
            <a:r>
              <a:rPr lang="en-US" sz="3200" dirty="0"/>
              <a:t> </a:t>
            </a:r>
            <a:r>
              <a:rPr lang="en-US" sz="3200" dirty="0" err="1"/>
              <a:t>Alabilir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Ücretlendirme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endParaRPr lang="tr-T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747D0-8559-4305-8ABC-1DD992681784}" type="slidenum">
              <a:rPr lang="tr-TR" altLang="en-US" smtClean="0">
                <a:latin typeface="Arial" pitchFamily="34" charset="0"/>
              </a:rPr>
              <a:pPr/>
              <a:t>13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7338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 smtClean="0"/>
              <a:t>Okul Müdür ve Müdür Yardımcıları destek eğitim odalarında görevlendirilmez.</a:t>
            </a:r>
            <a:endParaRPr lang="tr-TR" sz="32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0"/>
            <a:ext cx="8001000" cy="655638"/>
          </a:xfrm>
        </p:spPr>
        <p:txBody>
          <a:bodyPr/>
          <a:lstStyle/>
          <a:p>
            <a:r>
              <a:rPr lang="en-US" sz="3200" dirty="0" err="1"/>
              <a:t>Okul</a:t>
            </a:r>
            <a:r>
              <a:rPr lang="en-US" sz="3200" dirty="0"/>
              <a:t> </a:t>
            </a:r>
            <a:r>
              <a:rPr lang="en-US" sz="3200" dirty="0" err="1"/>
              <a:t>Yöneticileri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Ders</a:t>
            </a:r>
            <a:r>
              <a:rPr lang="en-US" sz="3200" dirty="0"/>
              <a:t> </a:t>
            </a:r>
            <a:r>
              <a:rPr lang="en-US" sz="3200" dirty="0" err="1"/>
              <a:t>Görevi</a:t>
            </a:r>
            <a:r>
              <a:rPr lang="en-US" sz="3200" dirty="0"/>
              <a:t> </a:t>
            </a:r>
            <a:r>
              <a:rPr lang="en-US" sz="3200" dirty="0" err="1"/>
              <a:t>Alabilirler</a:t>
            </a:r>
            <a:r>
              <a:rPr lang="en-US" sz="3200" dirty="0"/>
              <a:t> </a:t>
            </a:r>
            <a:r>
              <a:rPr lang="en-US" sz="3200" dirty="0" err="1"/>
              <a:t>Mi</a:t>
            </a:r>
            <a:r>
              <a:rPr lang="en-US" sz="3200" dirty="0"/>
              <a:t>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5020706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231EBA-9B4A-4D9E-B785-E38D0662F92A}" type="slidenum">
              <a:rPr lang="tr-TR" altLang="en-US" smtClean="0">
                <a:latin typeface="Arial" pitchFamily="34" charset="0"/>
              </a:rPr>
              <a:pPr/>
              <a:t>14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0"/>
            <a:ext cx="8534400" cy="19050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tr-TR" sz="2000" b="0" dirty="0" smtClean="0"/>
              <a:t/>
            </a:r>
            <a:br>
              <a:rPr lang="tr-TR" sz="2000" b="0" dirty="0" smtClean="0"/>
            </a:br>
            <a:r>
              <a:rPr lang="tr-TR" sz="2000" b="0" dirty="0" smtClean="0"/>
              <a:t/>
            </a:r>
            <a:br>
              <a:rPr lang="tr-TR" sz="2000" b="0" dirty="0" smtClean="0"/>
            </a:br>
            <a:r>
              <a:rPr lang="tr-TR" sz="2000" b="0" dirty="0"/>
              <a:t/>
            </a:r>
            <a:br>
              <a:rPr lang="tr-TR" sz="2000" b="0" dirty="0"/>
            </a:br>
            <a:r>
              <a:rPr lang="tr-TR" sz="2000" b="0" dirty="0" smtClean="0"/>
              <a:t>	</a:t>
            </a:r>
            <a:br>
              <a:rPr lang="tr-TR" sz="2000" b="0" dirty="0" smtClean="0"/>
            </a:br>
            <a:r>
              <a:rPr lang="tr-TR" sz="2000" b="0" dirty="0"/>
              <a:t>	</a:t>
            </a:r>
            <a:r>
              <a:rPr lang="tr-TR" sz="3200" b="0" dirty="0" smtClean="0">
                <a:solidFill>
                  <a:schemeClr val="tx1"/>
                </a:solidFill>
              </a:rPr>
              <a:t>Ek ders ücreti karşılığı görevlendirilen öğretmenlerden haftalık gireceği ders saati doldurmayanlara destek eğitim odasında görevlendirme yapılabilir.</a:t>
            </a:r>
            <a:endParaRPr lang="tr-TR" sz="3200" b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228600" y="2286000"/>
            <a:ext cx="7543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err="1">
                <a:solidFill>
                  <a:srgbClr val="333399"/>
                </a:solidFill>
              </a:rPr>
              <a:t>Ek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Ders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Ücreti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Karşılığı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Görevlendirilen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Öğretmenlere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Destek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Eğitim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Odalarında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Görev</a:t>
            </a:r>
            <a:r>
              <a:rPr lang="en-US" sz="3600" b="1" dirty="0">
                <a:solidFill>
                  <a:srgbClr val="333399"/>
                </a:solidFill>
              </a:rPr>
              <a:t> </a:t>
            </a:r>
            <a:r>
              <a:rPr lang="en-US" sz="3600" b="1" dirty="0" err="1">
                <a:solidFill>
                  <a:srgbClr val="333399"/>
                </a:solidFill>
              </a:rPr>
              <a:t>Verilebilir</a:t>
            </a:r>
            <a:r>
              <a:rPr lang="en-US" sz="3600" b="1" dirty="0">
                <a:solidFill>
                  <a:srgbClr val="333399"/>
                </a:solidFill>
              </a:rPr>
              <a:t> mi?</a:t>
            </a:r>
            <a:endParaRPr lang="tr-TR" sz="36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Başlık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924800" cy="1524000"/>
          </a:xfrm>
        </p:spPr>
        <p:txBody>
          <a:bodyPr/>
          <a:lstStyle/>
          <a:p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Desteği</a:t>
            </a:r>
            <a:r>
              <a:rPr lang="en-US" sz="3200" dirty="0"/>
              <a:t> Alan </a:t>
            </a:r>
            <a:r>
              <a:rPr lang="en-US" sz="3200" dirty="0" err="1"/>
              <a:t>Öğrencinin</a:t>
            </a:r>
            <a:r>
              <a:rPr lang="en-US" sz="3200" dirty="0"/>
              <a:t> </a:t>
            </a:r>
            <a:r>
              <a:rPr lang="en-US" sz="3200" dirty="0" err="1"/>
              <a:t>Başarı</a:t>
            </a:r>
            <a:r>
              <a:rPr lang="en-US" sz="3200" dirty="0"/>
              <a:t> </a:t>
            </a:r>
            <a:r>
              <a:rPr lang="en-US" sz="3200" dirty="0" err="1"/>
              <a:t>Değerlendirmesi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endParaRPr lang="tr-TR" sz="32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B055B-7292-439F-BBD3-A8B2FF2BF9AC}" type="slidenum">
              <a:rPr lang="tr-TR" altLang="en-US" smtClean="0"/>
              <a:pPr>
                <a:defRPr/>
              </a:pPr>
              <a:t>15</a:t>
            </a:fld>
            <a:endParaRPr lang="tr-TR" altLang="en-US"/>
          </a:p>
        </p:txBody>
      </p:sp>
      <p:sp>
        <p:nvSpPr>
          <p:cNvPr id="2" name="Rectangle 1"/>
          <p:cNvSpPr/>
          <p:nvPr/>
        </p:nvSpPr>
        <p:spPr>
          <a:xfrm>
            <a:off x="152400" y="1981200"/>
            <a:ext cx="8305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	</a:t>
            </a:r>
            <a:r>
              <a:rPr lang="en-US" sz="2000" dirty="0" err="1" smtClean="0"/>
              <a:t>Özel</a:t>
            </a:r>
            <a:r>
              <a:rPr lang="en-US" sz="2000" dirty="0" smtClean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ihtiyacı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ettikleri</a:t>
            </a:r>
            <a:r>
              <a:rPr lang="en-US" sz="2000" dirty="0"/>
              <a:t> </a:t>
            </a:r>
            <a:r>
              <a:rPr lang="en-US" sz="2000" dirty="0" err="1"/>
              <a:t>programlar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alınarak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performansı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ihtiyaçları</a:t>
            </a:r>
            <a:r>
              <a:rPr lang="en-US" sz="2000" dirty="0"/>
              <a:t> </a:t>
            </a:r>
            <a:r>
              <a:rPr lang="en-US" sz="2000" dirty="0" err="1"/>
              <a:t>doğrultusunda</a:t>
            </a:r>
            <a:r>
              <a:rPr lang="en-US" sz="2000" dirty="0"/>
              <a:t> BEP </a:t>
            </a:r>
            <a:r>
              <a:rPr lang="en-US" sz="2000" dirty="0" err="1"/>
              <a:t>hazırlanır</a:t>
            </a:r>
            <a:r>
              <a:rPr lang="en-US" sz="2000" dirty="0"/>
              <a:t>. </a:t>
            </a:r>
            <a:r>
              <a:rPr lang="en-US" sz="2000" dirty="0" err="1"/>
              <a:t>Bireyselleştirilmiş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programlarında</a:t>
            </a:r>
            <a:r>
              <a:rPr lang="en-US" sz="2000" dirty="0"/>
              <a:t>; </a:t>
            </a:r>
            <a:r>
              <a:rPr lang="en-US" sz="2000" dirty="0" err="1"/>
              <a:t>öğrenci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gerekli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hizmetlerinin</a:t>
            </a:r>
            <a:r>
              <a:rPr lang="en-US" sz="2000" dirty="0"/>
              <a:t> </a:t>
            </a:r>
            <a:r>
              <a:rPr lang="en-US" sz="2000" dirty="0" err="1"/>
              <a:t>türü</a:t>
            </a:r>
            <a:r>
              <a:rPr lang="en-US" sz="2000" dirty="0"/>
              <a:t>, </a:t>
            </a:r>
            <a:r>
              <a:rPr lang="en-US" sz="2000" dirty="0" err="1"/>
              <a:t>süresi</a:t>
            </a:r>
            <a:r>
              <a:rPr lang="en-US" sz="2000" dirty="0"/>
              <a:t>, </a:t>
            </a:r>
            <a:r>
              <a:rPr lang="en-US" sz="2000" dirty="0" err="1"/>
              <a:t>sıklığı</a:t>
            </a:r>
            <a:r>
              <a:rPr lang="en-US" sz="2000" dirty="0"/>
              <a:t>, </a:t>
            </a:r>
            <a:r>
              <a:rPr lang="en-US" sz="2000" dirty="0" err="1"/>
              <a:t>kimler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nerede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 </a:t>
            </a:r>
            <a:r>
              <a:rPr lang="en-US" sz="2000" dirty="0" err="1"/>
              <a:t>sağlanacağına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</a:t>
            </a:r>
            <a:r>
              <a:rPr lang="en-US" sz="2000" dirty="0" err="1"/>
              <a:t>bilgiler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almalıdır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r>
              <a:rPr lang="tr-TR" sz="2000" dirty="0"/>
              <a:t>	</a:t>
            </a:r>
            <a:endParaRPr lang="tr-TR" sz="2000" dirty="0" smtClean="0"/>
          </a:p>
          <a:p>
            <a:r>
              <a:rPr lang="tr-TR" sz="2000" dirty="0"/>
              <a:t>	</a:t>
            </a:r>
            <a:r>
              <a:rPr lang="en-US" sz="2000" dirty="0" smtClean="0"/>
              <a:t>BEP </a:t>
            </a:r>
            <a:r>
              <a:rPr lang="en-US" sz="2000" dirty="0" err="1"/>
              <a:t>geliştirme</a:t>
            </a:r>
            <a:r>
              <a:rPr lang="en-US" sz="2000" dirty="0"/>
              <a:t> </a:t>
            </a:r>
            <a:r>
              <a:rPr lang="en-US" sz="2000" dirty="0" err="1"/>
              <a:t>biriminde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ihtiyacı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öğrencinin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sürecinde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alan</a:t>
            </a:r>
            <a:r>
              <a:rPr lang="en-US" sz="2000" dirty="0"/>
              <a:t> </a:t>
            </a:r>
            <a:r>
              <a:rPr lang="en-US" sz="2000" dirty="0" err="1"/>
              <a:t>tüm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öğrencinin</a:t>
            </a:r>
            <a:r>
              <a:rPr lang="en-US" sz="2000" dirty="0"/>
              <a:t> </a:t>
            </a:r>
            <a:r>
              <a:rPr lang="en-US" sz="2000" dirty="0" err="1"/>
              <a:t>genel</a:t>
            </a:r>
            <a:r>
              <a:rPr lang="en-US" sz="2000" dirty="0"/>
              <a:t> </a:t>
            </a:r>
            <a:r>
              <a:rPr lang="en-US" sz="2000" dirty="0" err="1"/>
              <a:t>başarı</a:t>
            </a:r>
            <a:r>
              <a:rPr lang="en-US" sz="2000" dirty="0"/>
              <a:t> </a:t>
            </a:r>
            <a:r>
              <a:rPr lang="en-US" sz="2000" dirty="0" err="1"/>
              <a:t>değerlendirmesinde</a:t>
            </a:r>
            <a:r>
              <a:rPr lang="en-US" sz="2000" dirty="0"/>
              <a:t> </a:t>
            </a:r>
            <a:r>
              <a:rPr lang="en-US" sz="2000" dirty="0" err="1"/>
              <a:t>sınıfta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değerlendirmenin</a:t>
            </a:r>
            <a:r>
              <a:rPr lang="en-US" sz="2000" dirty="0"/>
              <a:t> </a:t>
            </a:r>
            <a:r>
              <a:rPr lang="en-US" sz="2000" dirty="0" err="1"/>
              <a:t>yanı</a:t>
            </a:r>
            <a:r>
              <a:rPr lang="en-US" sz="2000" dirty="0"/>
              <a:t> </a:t>
            </a:r>
            <a:r>
              <a:rPr lang="en-US" sz="2000" dirty="0" err="1"/>
              <a:t>sıra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odasında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değer</a:t>
            </a:r>
            <a:r>
              <a:rPr lang="en-US" sz="2000" dirty="0"/>
              <a:t>- </a:t>
            </a:r>
            <a:r>
              <a:rPr lang="en-US" sz="2000" dirty="0" err="1"/>
              <a:t>lendirme</a:t>
            </a:r>
            <a:r>
              <a:rPr lang="en-US" sz="2000" dirty="0"/>
              <a:t> </a:t>
            </a:r>
            <a:r>
              <a:rPr lang="en-US" sz="2000" dirty="0" err="1"/>
              <a:t>sonuçları</a:t>
            </a:r>
            <a:r>
              <a:rPr lang="en-US" sz="2000" dirty="0"/>
              <a:t> da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Başlık 1"/>
          <p:cNvSpPr>
            <a:spLocks noGrp="1"/>
          </p:cNvSpPr>
          <p:nvPr>
            <p:ph type="title"/>
          </p:nvPr>
        </p:nvSpPr>
        <p:spPr>
          <a:xfrm>
            <a:off x="0" y="304800"/>
            <a:ext cx="7772400" cy="1295400"/>
          </a:xfrm>
        </p:spPr>
        <p:txBody>
          <a:bodyPr/>
          <a:lstStyle/>
          <a:p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Desteği</a:t>
            </a:r>
            <a:r>
              <a:rPr lang="en-US" sz="3200" dirty="0"/>
              <a:t> Alan </a:t>
            </a:r>
            <a:r>
              <a:rPr lang="en-US" sz="3200" dirty="0" err="1"/>
              <a:t>Öğrencinin</a:t>
            </a:r>
            <a:r>
              <a:rPr lang="en-US" sz="3200" dirty="0"/>
              <a:t> </a:t>
            </a:r>
            <a:r>
              <a:rPr lang="en-US" sz="3200" dirty="0" err="1"/>
              <a:t>Başarı</a:t>
            </a:r>
            <a:r>
              <a:rPr lang="en-US" sz="3200" dirty="0"/>
              <a:t> </a:t>
            </a:r>
            <a:r>
              <a:rPr lang="en-US" sz="3200" dirty="0" err="1"/>
              <a:t>Değerlendirmesi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endParaRPr lang="tr-TR" altLang="tr-TR" sz="32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E8A01-D95C-463E-AB3D-F5C4F0338AD8}" type="slidenum">
              <a:rPr lang="tr-TR" altLang="en-US" smtClean="0"/>
              <a:pPr>
                <a:defRPr/>
              </a:pPr>
              <a:t>16</a:t>
            </a:fld>
            <a:endParaRPr lang="tr-TR" altLang="en-US"/>
          </a:p>
        </p:txBody>
      </p:sp>
      <p:sp>
        <p:nvSpPr>
          <p:cNvPr id="2" name="Rectangle 1"/>
          <p:cNvSpPr/>
          <p:nvPr/>
        </p:nvSpPr>
        <p:spPr>
          <a:xfrm>
            <a:off x="152400" y="1981200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	</a:t>
            </a:r>
            <a:r>
              <a:rPr lang="en-US" sz="2000" dirty="0" err="1" smtClean="0"/>
              <a:t>Destek</a:t>
            </a:r>
            <a:r>
              <a:rPr lang="en-US" sz="2000" dirty="0" smtClean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odasında</a:t>
            </a:r>
            <a:r>
              <a:rPr lang="en-US" sz="2000" dirty="0"/>
              <a:t>; program </a:t>
            </a:r>
            <a:r>
              <a:rPr lang="en-US" sz="2000" dirty="0" err="1"/>
              <a:t>farklılaştırma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bireyselleştirmeye</a:t>
            </a:r>
            <a:r>
              <a:rPr lang="en-US" sz="2000" dirty="0"/>
              <a:t> </a:t>
            </a:r>
            <a:r>
              <a:rPr lang="en-US" sz="2000" dirty="0" err="1"/>
              <a:t>yönelik</a:t>
            </a:r>
            <a:r>
              <a:rPr lang="en-US" sz="2000" dirty="0"/>
              <a:t> </a:t>
            </a:r>
            <a:r>
              <a:rPr lang="en-US" sz="2000" dirty="0" err="1"/>
              <a:t>zenginleştirme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genişletme</a:t>
            </a:r>
            <a:r>
              <a:rPr lang="en-US" sz="2000" dirty="0"/>
              <a:t> </a:t>
            </a:r>
            <a:r>
              <a:rPr lang="en-US" sz="2000" dirty="0" err="1"/>
              <a:t>uygulamaları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  <a:r>
              <a:rPr lang="en-US" sz="2000" dirty="0" err="1"/>
              <a:t>Öğretimin</a:t>
            </a:r>
            <a:r>
              <a:rPr lang="en-US" sz="2000" dirty="0"/>
              <a:t> </a:t>
            </a:r>
            <a:r>
              <a:rPr lang="en-US" sz="2000" dirty="0" err="1"/>
              <a:t>farklılaştırılması</a:t>
            </a:r>
            <a:r>
              <a:rPr lang="en-US" sz="2000" dirty="0"/>
              <a:t>-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yönelik</a:t>
            </a:r>
            <a:r>
              <a:rPr lang="en-US" sz="2000" dirty="0"/>
              <a:t> </a:t>
            </a:r>
            <a:r>
              <a:rPr lang="en-US" sz="2000" dirty="0" err="1"/>
              <a:t>ölçme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değerlendirme</a:t>
            </a:r>
            <a:r>
              <a:rPr lang="en-US" sz="2000" dirty="0"/>
              <a:t> </a:t>
            </a:r>
            <a:r>
              <a:rPr lang="en-US" sz="2000" dirty="0" err="1"/>
              <a:t>araçları</a:t>
            </a:r>
            <a:r>
              <a:rPr lang="en-US" sz="2000" dirty="0"/>
              <a:t> </a:t>
            </a:r>
            <a:r>
              <a:rPr lang="en-US" sz="2000" dirty="0" err="1"/>
              <a:t>kullanılarak</a:t>
            </a:r>
            <a:r>
              <a:rPr lang="en-US" sz="2000" dirty="0"/>
              <a:t> </a:t>
            </a:r>
            <a:r>
              <a:rPr lang="en-US" sz="2000" dirty="0" err="1"/>
              <a:t>bireyselleştirilmiş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doğrultusunda</a:t>
            </a:r>
            <a:r>
              <a:rPr lang="en-US" sz="2000" dirty="0"/>
              <a:t> </a:t>
            </a:r>
            <a:r>
              <a:rPr lang="en-US" sz="2000" dirty="0" err="1"/>
              <a:t>değerlendirme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/>
              <a:t>	</a:t>
            </a:r>
            <a:r>
              <a:rPr lang="en-US" sz="2000" dirty="0" err="1" smtClean="0"/>
              <a:t>Öğrencinin</a:t>
            </a:r>
            <a:r>
              <a:rPr lang="en-US" sz="2000" dirty="0" smtClean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odasında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aldığı</a:t>
            </a:r>
            <a:r>
              <a:rPr lang="en-US" sz="2000" dirty="0"/>
              <a:t> </a:t>
            </a:r>
            <a:r>
              <a:rPr lang="en-US" sz="2000" dirty="0" err="1"/>
              <a:t>derslere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, </a:t>
            </a:r>
            <a:r>
              <a:rPr lang="en-US" sz="2000" dirty="0" err="1"/>
              <a:t>değerlendirme</a:t>
            </a:r>
            <a:r>
              <a:rPr lang="en-US" sz="2000" dirty="0"/>
              <a:t> </a:t>
            </a:r>
            <a:r>
              <a:rPr lang="en-US" sz="2000" dirty="0" err="1"/>
              <a:t>süreçlerinde</a:t>
            </a:r>
            <a:r>
              <a:rPr lang="en-US" sz="2000" dirty="0"/>
              <a:t> </a:t>
            </a:r>
            <a:r>
              <a:rPr lang="en-US" sz="2000" dirty="0" err="1"/>
              <a:t>kullanılan</a:t>
            </a:r>
            <a:r>
              <a:rPr lang="en-US" sz="2000" dirty="0"/>
              <a:t> </a:t>
            </a:r>
            <a:r>
              <a:rPr lang="en-US" sz="2000" dirty="0" err="1"/>
              <a:t>ölçme</a:t>
            </a:r>
            <a:r>
              <a:rPr lang="en-US" sz="2000" dirty="0"/>
              <a:t> </a:t>
            </a:r>
            <a:r>
              <a:rPr lang="en-US" sz="2000" dirty="0" err="1"/>
              <a:t>araçları</a:t>
            </a:r>
            <a:r>
              <a:rPr lang="en-US" sz="2000" dirty="0"/>
              <a:t>, </a:t>
            </a:r>
            <a:r>
              <a:rPr lang="en-US" sz="2000" dirty="0" err="1"/>
              <a:t>çalışma</a:t>
            </a:r>
            <a:r>
              <a:rPr lang="en-US" sz="2000" dirty="0"/>
              <a:t> </a:t>
            </a:r>
            <a:r>
              <a:rPr lang="en-US" sz="2000" dirty="0" err="1"/>
              <a:t>kâğıtları</a:t>
            </a:r>
            <a:r>
              <a:rPr lang="en-US" sz="2000" dirty="0"/>
              <a:t>/</a:t>
            </a:r>
            <a:r>
              <a:rPr lang="en-US" sz="2000" dirty="0" err="1"/>
              <a:t>defterleri</a:t>
            </a:r>
            <a:r>
              <a:rPr lang="en-US" sz="2000" dirty="0"/>
              <a:t> </a:t>
            </a:r>
            <a:r>
              <a:rPr lang="en-US" sz="2000" dirty="0" err="1"/>
              <a:t>dönem</a:t>
            </a:r>
            <a:r>
              <a:rPr lang="en-US" sz="2000" dirty="0"/>
              <a:t> </a:t>
            </a:r>
            <a:r>
              <a:rPr lang="en-US" sz="2000" dirty="0" err="1"/>
              <a:t>sonu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- </a:t>
            </a:r>
            <a:r>
              <a:rPr lang="en-US" sz="2000" dirty="0" err="1"/>
              <a:t>poruyla</a:t>
            </a:r>
            <a:r>
              <a:rPr lang="en-US" sz="2000" dirty="0"/>
              <a:t> </a:t>
            </a:r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okul</a:t>
            </a:r>
            <a:r>
              <a:rPr lang="en-US" sz="2000" dirty="0"/>
              <a:t> </a:t>
            </a:r>
            <a:r>
              <a:rPr lang="en-US" sz="2000" dirty="0" err="1"/>
              <a:t>idaresine</a:t>
            </a:r>
            <a:r>
              <a:rPr lang="en-US" sz="2000" dirty="0"/>
              <a:t> </a:t>
            </a:r>
            <a:r>
              <a:rPr lang="en-US" sz="2000" dirty="0" err="1"/>
              <a:t>teslim</a:t>
            </a:r>
            <a:r>
              <a:rPr lang="en-US" sz="2000" dirty="0"/>
              <a:t> </a:t>
            </a:r>
            <a:r>
              <a:rPr lang="en-US" sz="2000" dirty="0" err="1" smtClean="0"/>
              <a:t>edilir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>
          <a:xfrm>
            <a:off x="381000" y="395088"/>
            <a:ext cx="7543800" cy="1295400"/>
          </a:xfrm>
        </p:spPr>
        <p:txBody>
          <a:bodyPr/>
          <a:lstStyle/>
          <a:p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Yürütülecek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Hizmetlerinin</a:t>
            </a:r>
            <a:r>
              <a:rPr lang="en-US" sz="3200" dirty="0"/>
              <a:t> </a:t>
            </a:r>
            <a:r>
              <a:rPr lang="en-US" sz="3200" dirty="0" err="1"/>
              <a:t>Planlaması</a:t>
            </a:r>
            <a:r>
              <a:rPr lang="en-US" sz="3200" dirty="0"/>
              <a:t> Kim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endParaRPr lang="tr-TR" sz="32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575A-BB61-46B9-903E-6AF8D1819A91}" type="slidenum">
              <a:rPr lang="tr-TR" altLang="en-US" smtClean="0"/>
              <a:pPr>
                <a:defRPr/>
              </a:pPr>
              <a:t>17</a:t>
            </a:fld>
            <a:endParaRPr lang="tr-TR" altLang="en-US"/>
          </a:p>
        </p:txBody>
      </p:sp>
      <p:sp>
        <p:nvSpPr>
          <p:cNvPr id="20484" name="Dikdörtgen 3"/>
          <p:cNvSpPr>
            <a:spLocks noChangeArrowheads="1"/>
          </p:cNvSpPr>
          <p:nvPr/>
        </p:nvSpPr>
        <p:spPr bwMode="auto">
          <a:xfrm>
            <a:off x="200025" y="2209800"/>
            <a:ext cx="8382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 smtClean="0"/>
              <a:t>	</a:t>
            </a:r>
            <a:r>
              <a:rPr lang="en-US" sz="2400" dirty="0" err="1" smtClean="0"/>
              <a:t>Destek</a:t>
            </a:r>
            <a:r>
              <a:rPr lang="en-US" sz="2400" dirty="0" smtClean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alacak</a:t>
            </a:r>
            <a:r>
              <a:rPr lang="en-US" sz="2400" dirty="0"/>
              <a:t> </a:t>
            </a:r>
            <a:r>
              <a:rPr lang="en-US" sz="2400" dirty="0" err="1"/>
              <a:t>öğrenciler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hizmeti</a:t>
            </a:r>
            <a:r>
              <a:rPr lang="en-US" sz="2400" dirty="0"/>
              <a:t> </a:t>
            </a:r>
            <a:r>
              <a:rPr lang="en-US" sz="2400" dirty="0" err="1"/>
              <a:t>sunacak</a:t>
            </a:r>
            <a:r>
              <a:rPr lang="en-US" sz="2400" dirty="0"/>
              <a:t> </a:t>
            </a:r>
            <a:r>
              <a:rPr lang="en-US" sz="2400" dirty="0" err="1"/>
              <a:t>öğretmenlerin</a:t>
            </a:r>
            <a:r>
              <a:rPr lang="en-US" sz="2400" dirty="0"/>
              <a:t> </a:t>
            </a:r>
            <a:r>
              <a:rPr lang="en-US" sz="2400" dirty="0" err="1"/>
              <a:t>hangi</a:t>
            </a:r>
            <a:r>
              <a:rPr lang="en-US" sz="2400" dirty="0"/>
              <a:t>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saatlerde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olacaklarına</a:t>
            </a:r>
            <a:r>
              <a:rPr lang="en-US" sz="2400" dirty="0"/>
              <a:t> </a:t>
            </a:r>
            <a:r>
              <a:rPr lang="en-US" sz="2400" dirty="0" err="1"/>
              <a:t>ilişkin</a:t>
            </a:r>
            <a:r>
              <a:rPr lang="en-US" sz="2400" dirty="0"/>
              <a:t> </a:t>
            </a:r>
            <a:r>
              <a:rPr lang="en-US" sz="2400" dirty="0" err="1"/>
              <a:t>planlama</a:t>
            </a:r>
            <a:r>
              <a:rPr lang="en-US" sz="2400" dirty="0"/>
              <a:t> </a:t>
            </a:r>
            <a:r>
              <a:rPr lang="en-US" sz="2400" dirty="0" err="1"/>
              <a:t>okul</a:t>
            </a:r>
            <a:r>
              <a:rPr lang="en-US" sz="2400" dirty="0"/>
              <a:t> </a:t>
            </a:r>
            <a:r>
              <a:rPr lang="en-US" sz="2400" dirty="0" err="1"/>
              <a:t>yönetimince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r>
              <a:rPr lang="en-US" sz="2400" dirty="0"/>
              <a:t>.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vb. </a:t>
            </a:r>
            <a:r>
              <a:rPr lang="en-US" sz="2400" dirty="0" err="1"/>
              <a:t>durumları</a:t>
            </a:r>
            <a:r>
              <a:rPr lang="en-US" sz="2400" dirty="0"/>
              <a:t> </a:t>
            </a:r>
            <a:r>
              <a:rPr lang="en-US" sz="2400" dirty="0" err="1"/>
              <a:t>okul</a:t>
            </a:r>
            <a:r>
              <a:rPr lang="en-US" sz="2400" dirty="0"/>
              <a:t> </a:t>
            </a:r>
            <a:r>
              <a:rPr lang="en-US" sz="2400" dirty="0" err="1" smtClean="0"/>
              <a:t>yönetimince</a:t>
            </a:r>
            <a:r>
              <a:rPr lang="en-US" sz="2400" dirty="0" smtClean="0"/>
              <a:t> </a:t>
            </a:r>
            <a:r>
              <a:rPr lang="en-US" sz="2400" dirty="0" err="1"/>
              <a:t>sınıf</a:t>
            </a:r>
            <a:r>
              <a:rPr lang="en-US" sz="2400" dirty="0"/>
              <a:t> </a:t>
            </a:r>
            <a:r>
              <a:rPr lang="en-US" sz="2400" dirty="0" err="1"/>
              <a:t>defteri</a:t>
            </a:r>
            <a:r>
              <a:rPr lang="en-US" sz="2400" dirty="0"/>
              <a:t> </a:t>
            </a:r>
            <a:r>
              <a:rPr lang="en-US" sz="2400" dirty="0" err="1"/>
              <a:t>tutulması</a:t>
            </a:r>
            <a:r>
              <a:rPr lang="en-US" sz="2400" dirty="0"/>
              <a:t> </a:t>
            </a:r>
            <a:r>
              <a:rPr lang="en-US" sz="2400" dirty="0" err="1"/>
              <a:t>yoluyla</a:t>
            </a:r>
            <a:r>
              <a:rPr lang="en-US" sz="2400" dirty="0"/>
              <a:t> </a:t>
            </a:r>
            <a:r>
              <a:rPr lang="en-US" sz="2400" dirty="0" err="1"/>
              <a:t>kayıt</a:t>
            </a:r>
            <a:r>
              <a:rPr lang="en-US" sz="2400" dirty="0"/>
              <a:t> </a:t>
            </a:r>
            <a:r>
              <a:rPr lang="en-US" sz="2400" dirty="0" err="1"/>
              <a:t>altına</a:t>
            </a:r>
            <a:r>
              <a:rPr lang="en-US" sz="2400" dirty="0"/>
              <a:t> </a:t>
            </a:r>
            <a:r>
              <a:rPr lang="en-US" sz="2400" dirty="0" err="1"/>
              <a:t>alınır</a:t>
            </a:r>
            <a:r>
              <a:rPr lang="en-US" sz="2400" dirty="0"/>
              <a:t>.</a:t>
            </a: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0FE67-DD11-40C9-ABCF-2746627E65C8}" type="slidenum">
              <a:rPr lang="tr-TR" altLang="en-US" smtClean="0">
                <a:latin typeface="Arial" pitchFamily="34" charset="0"/>
              </a:rPr>
              <a:pPr/>
              <a:t>2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tr-TR" altLang="tr-TR" sz="6000" smtClean="0">
                <a:solidFill>
                  <a:srgbClr val="333399"/>
                </a:solidFill>
              </a:rPr>
              <a:t>Sunumumuzda;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022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</a:t>
            </a:r>
            <a:r>
              <a:rPr lang="en-US" sz="3200" dirty="0"/>
              <a:t> </a:t>
            </a:r>
            <a:r>
              <a:rPr lang="en-US" sz="3200" dirty="0" err="1"/>
              <a:t>Nedir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Kimler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Görebilir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Hangi</a:t>
            </a:r>
            <a:r>
              <a:rPr lang="en-US" sz="3200" dirty="0"/>
              <a:t> </a:t>
            </a:r>
            <a:r>
              <a:rPr lang="en-US" sz="3200" dirty="0" err="1"/>
              <a:t>Öğrencilerin</a:t>
            </a:r>
            <a:r>
              <a:rPr lang="en-US" sz="3200" dirty="0"/>
              <a:t> </a:t>
            </a:r>
            <a:r>
              <a:rPr lang="en-US" sz="3200" dirty="0" err="1"/>
              <a:t>Hangi</a:t>
            </a:r>
            <a:r>
              <a:rPr lang="en-US" sz="3200" dirty="0"/>
              <a:t> </a:t>
            </a:r>
            <a:r>
              <a:rPr lang="en-US" sz="3200" dirty="0" err="1"/>
              <a:t>Derslerden</a:t>
            </a:r>
            <a:r>
              <a:rPr lang="en-US" sz="3200" dirty="0"/>
              <a:t> Ne Zaman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Alacağı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Belirlenir</a:t>
            </a:r>
            <a:r>
              <a:rPr lang="en-US" sz="3200" dirty="0" smtClean="0"/>
              <a:t>?</a:t>
            </a:r>
            <a:endParaRPr lang="tr-TR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Öğrenci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Haftada</a:t>
            </a:r>
            <a:r>
              <a:rPr lang="en-US" sz="3200" dirty="0"/>
              <a:t> </a:t>
            </a:r>
            <a:r>
              <a:rPr lang="en-US" sz="3200" dirty="0" err="1"/>
              <a:t>Kaç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Alabilir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0FE67-DD11-40C9-ABCF-2746627E65C8}" type="slidenum">
              <a:rPr lang="tr-TR" altLang="en-US" smtClean="0">
                <a:latin typeface="Arial" pitchFamily="34" charset="0"/>
              </a:rPr>
              <a:pPr/>
              <a:t>3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tr-TR" altLang="tr-TR" sz="6000" smtClean="0">
                <a:solidFill>
                  <a:srgbClr val="333399"/>
                </a:solidFill>
              </a:rPr>
              <a:t>Sunumumuzda;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022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Öğrencilere</a:t>
            </a:r>
            <a:r>
              <a:rPr lang="en-US" sz="3200" dirty="0"/>
              <a:t> </a:t>
            </a:r>
            <a:r>
              <a:rPr lang="en-US" sz="3200" dirty="0" err="1"/>
              <a:t>Grup</a:t>
            </a:r>
            <a:r>
              <a:rPr lang="en-US" sz="3200" dirty="0"/>
              <a:t> </a:t>
            </a:r>
            <a:r>
              <a:rPr lang="en-US" sz="3200" dirty="0" err="1"/>
              <a:t>Oluşturularak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Verilebilir</a:t>
            </a:r>
            <a:r>
              <a:rPr lang="en-US" sz="3200" dirty="0"/>
              <a:t> </a:t>
            </a:r>
            <a:r>
              <a:rPr lang="en-US" sz="3200" dirty="0" err="1"/>
              <a:t>Mi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/>
              <a:t>Destek</a:t>
            </a:r>
            <a:r>
              <a:rPr lang="en-US" sz="3200" dirty="0" smtClean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Hangi</a:t>
            </a:r>
            <a:r>
              <a:rPr lang="en-US" sz="3200" dirty="0"/>
              <a:t> </a:t>
            </a:r>
            <a:r>
              <a:rPr lang="en-US" sz="3200" dirty="0" err="1"/>
              <a:t>Öğretmenler</a:t>
            </a:r>
            <a:r>
              <a:rPr lang="en-US" sz="3200" dirty="0"/>
              <a:t> </a:t>
            </a:r>
            <a:r>
              <a:rPr lang="en-US" sz="3200" dirty="0" err="1"/>
              <a:t>Görev</a:t>
            </a:r>
            <a:r>
              <a:rPr lang="en-US" sz="3200" dirty="0"/>
              <a:t> </a:t>
            </a:r>
            <a:r>
              <a:rPr lang="en-US" sz="3200" dirty="0" err="1"/>
              <a:t>Alabilir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Branş</a:t>
            </a:r>
            <a:r>
              <a:rPr lang="en-US" sz="3200" dirty="0"/>
              <a:t> </a:t>
            </a:r>
            <a:r>
              <a:rPr lang="en-US" sz="3200" dirty="0" err="1"/>
              <a:t>Öğretmenleri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Kaç</a:t>
            </a:r>
            <a:r>
              <a:rPr lang="en-US" sz="3200" dirty="0"/>
              <a:t> </a:t>
            </a:r>
            <a:r>
              <a:rPr lang="en-US" sz="3200" dirty="0" err="1"/>
              <a:t>Saate</a:t>
            </a:r>
            <a:r>
              <a:rPr lang="en-US" sz="3200" dirty="0"/>
              <a:t> Kadar </a:t>
            </a:r>
            <a:r>
              <a:rPr lang="en-US" sz="3200" dirty="0" err="1"/>
              <a:t>Görev</a:t>
            </a:r>
            <a:r>
              <a:rPr lang="en-US" sz="3200" dirty="0"/>
              <a:t> </a:t>
            </a:r>
            <a:r>
              <a:rPr lang="en-US" sz="3200" dirty="0" err="1"/>
              <a:t>Alabilir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Ücretlendirme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Okul</a:t>
            </a:r>
            <a:r>
              <a:rPr lang="en-US" sz="3200" dirty="0"/>
              <a:t> </a:t>
            </a:r>
            <a:r>
              <a:rPr lang="en-US" sz="3200" dirty="0" err="1"/>
              <a:t>Yöneticileri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Ders</a:t>
            </a:r>
            <a:r>
              <a:rPr lang="en-US" sz="3200" dirty="0"/>
              <a:t> </a:t>
            </a:r>
            <a:r>
              <a:rPr lang="en-US" sz="3200" dirty="0" err="1"/>
              <a:t>Görevi</a:t>
            </a:r>
            <a:r>
              <a:rPr lang="en-US" sz="3200" dirty="0"/>
              <a:t> </a:t>
            </a:r>
            <a:r>
              <a:rPr lang="en-US" sz="3200" dirty="0" err="1"/>
              <a:t>Alabilirler</a:t>
            </a:r>
            <a:r>
              <a:rPr lang="en-US" sz="3200" dirty="0"/>
              <a:t> </a:t>
            </a:r>
            <a:r>
              <a:rPr lang="en-US" sz="3200" dirty="0" err="1" smtClean="0"/>
              <a:t>Mi</a:t>
            </a:r>
            <a:r>
              <a:rPr lang="tr-TR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2336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0FE67-DD11-40C9-ABCF-2746627E65C8}" type="slidenum">
              <a:rPr lang="tr-TR" altLang="en-US" smtClean="0">
                <a:latin typeface="Arial" pitchFamily="34" charset="0"/>
              </a:rPr>
              <a:pPr/>
              <a:t>4</a:t>
            </a:fld>
            <a:endParaRPr lang="tr-TR" alt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tr-TR" altLang="tr-TR" sz="6000" smtClean="0">
                <a:solidFill>
                  <a:srgbClr val="333399"/>
                </a:solidFill>
              </a:rPr>
              <a:t>Sunumumuzda;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022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/>
              <a:t>Ek</a:t>
            </a:r>
            <a:r>
              <a:rPr lang="en-US" sz="3200" dirty="0"/>
              <a:t> </a:t>
            </a:r>
            <a:r>
              <a:rPr lang="en-US" sz="3200" dirty="0" err="1"/>
              <a:t>Ders</a:t>
            </a:r>
            <a:r>
              <a:rPr lang="en-US" sz="3200" dirty="0"/>
              <a:t> </a:t>
            </a:r>
            <a:r>
              <a:rPr lang="en-US" sz="3200" dirty="0" err="1"/>
              <a:t>Ücreti</a:t>
            </a:r>
            <a:r>
              <a:rPr lang="en-US" sz="3200" dirty="0"/>
              <a:t> </a:t>
            </a:r>
            <a:r>
              <a:rPr lang="en-US" sz="3200" dirty="0" err="1"/>
              <a:t>Karşılığı</a:t>
            </a:r>
            <a:r>
              <a:rPr lang="en-US" sz="3200" dirty="0"/>
              <a:t> </a:t>
            </a:r>
            <a:r>
              <a:rPr lang="en-US" sz="3200" dirty="0" err="1"/>
              <a:t>Görevlendirilen</a:t>
            </a:r>
            <a:r>
              <a:rPr lang="en-US" sz="3200" dirty="0"/>
              <a:t> </a:t>
            </a:r>
            <a:r>
              <a:rPr lang="en-US" sz="3200" dirty="0" err="1"/>
              <a:t>Öğretmenlere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Odalarında</a:t>
            </a:r>
            <a:r>
              <a:rPr lang="en-US" sz="3200" dirty="0"/>
              <a:t> </a:t>
            </a:r>
            <a:r>
              <a:rPr lang="en-US" sz="3200" dirty="0" err="1"/>
              <a:t>Görev</a:t>
            </a:r>
            <a:r>
              <a:rPr lang="en-US" sz="3200" dirty="0"/>
              <a:t> </a:t>
            </a:r>
            <a:r>
              <a:rPr lang="en-US" sz="3200" dirty="0" err="1"/>
              <a:t>Verilebilir</a:t>
            </a:r>
            <a:r>
              <a:rPr lang="en-US" sz="3200" dirty="0"/>
              <a:t> </a:t>
            </a:r>
            <a:r>
              <a:rPr lang="en-US" sz="3200" dirty="0" err="1"/>
              <a:t>Mi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/>
              <a:t>Destek</a:t>
            </a:r>
            <a:r>
              <a:rPr lang="en-US" sz="3200" dirty="0" smtClean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Desteği</a:t>
            </a:r>
            <a:r>
              <a:rPr lang="en-US" sz="3200" dirty="0"/>
              <a:t> Alan </a:t>
            </a:r>
            <a:r>
              <a:rPr lang="en-US" sz="3200" dirty="0" err="1"/>
              <a:t>Öğrencinin</a:t>
            </a:r>
            <a:r>
              <a:rPr lang="en-US" sz="3200" dirty="0"/>
              <a:t> </a:t>
            </a:r>
            <a:r>
              <a:rPr lang="en-US" sz="3200" dirty="0" err="1"/>
              <a:t>Başarı</a:t>
            </a:r>
            <a:r>
              <a:rPr lang="en-US" sz="3200" dirty="0"/>
              <a:t> </a:t>
            </a:r>
            <a:r>
              <a:rPr lang="en-US" sz="3200" dirty="0" err="1"/>
              <a:t>Değerlendirmesi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Yürütülecek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Hizmetlerinin</a:t>
            </a:r>
            <a:r>
              <a:rPr lang="en-US" sz="3200" dirty="0"/>
              <a:t> </a:t>
            </a:r>
            <a:r>
              <a:rPr lang="en-US" sz="3200" dirty="0" err="1"/>
              <a:t>Planlaması</a:t>
            </a:r>
            <a:r>
              <a:rPr lang="en-US" sz="3200" dirty="0"/>
              <a:t> Kim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?</a:t>
            </a:r>
            <a:r>
              <a:rPr lang="en-US" sz="3200" u="dotted" dirty="0"/>
              <a:t> </a:t>
            </a:r>
            <a:endParaRPr lang="tr-TR" sz="3200" u="dotted" dirty="0" smtClean="0"/>
          </a:p>
        </p:txBody>
      </p:sp>
    </p:spTree>
    <p:extLst>
      <p:ext uri="{BB962C8B-B14F-4D97-AF65-F5344CB8AC3E}">
        <p14:creationId xmlns:p14="http://schemas.microsoft.com/office/powerpoint/2010/main" val="37292059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aşlık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153525" cy="908050"/>
          </a:xfrm>
        </p:spPr>
        <p:txBody>
          <a:bodyPr/>
          <a:lstStyle/>
          <a:p>
            <a:r>
              <a:rPr lang="en-US" sz="4000" dirty="0" err="1"/>
              <a:t>Destek</a:t>
            </a:r>
            <a:r>
              <a:rPr lang="en-US" sz="4000" dirty="0"/>
              <a:t> </a:t>
            </a:r>
            <a:r>
              <a:rPr lang="en-US" sz="4000" dirty="0" err="1"/>
              <a:t>Eğitim</a:t>
            </a:r>
            <a:r>
              <a:rPr lang="en-US" sz="4000" dirty="0"/>
              <a:t> </a:t>
            </a:r>
            <a:r>
              <a:rPr lang="en-US" sz="4000" dirty="0" err="1"/>
              <a:t>Odası</a:t>
            </a:r>
            <a:r>
              <a:rPr lang="en-US" sz="4000" dirty="0"/>
              <a:t> </a:t>
            </a:r>
            <a:r>
              <a:rPr lang="en-US" sz="4000" dirty="0" err="1"/>
              <a:t>Nedir</a:t>
            </a:r>
            <a:r>
              <a:rPr lang="en-US" sz="4000" dirty="0"/>
              <a:t>?</a:t>
            </a:r>
            <a:endParaRPr lang="tr-TR" sz="4000" dirty="0"/>
          </a:p>
        </p:txBody>
      </p:sp>
      <p:sp>
        <p:nvSpPr>
          <p:cNvPr id="6147" name="İçerik Yer Tutucusu 2"/>
          <p:cNvSpPr>
            <a:spLocks noGrp="1"/>
          </p:cNvSpPr>
          <p:nvPr>
            <p:ph idx="1"/>
          </p:nvPr>
        </p:nvSpPr>
        <p:spPr>
          <a:xfrm>
            <a:off x="304800" y="1524000"/>
            <a:ext cx="7924800" cy="5181600"/>
          </a:xfrm>
        </p:spPr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tr-TR" alt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/>
              <a:t>“</a:t>
            </a:r>
            <a:r>
              <a:rPr lang="en-US" sz="2800" b="1" i="1" dirty="0" err="1"/>
              <a:t>Destek</a:t>
            </a:r>
            <a:r>
              <a:rPr lang="en-US" sz="2800" b="1" i="1" dirty="0"/>
              <a:t> </a:t>
            </a:r>
            <a:r>
              <a:rPr lang="en-US" sz="2800" b="1" i="1" dirty="0" err="1"/>
              <a:t>Eğitim</a:t>
            </a:r>
            <a:r>
              <a:rPr lang="en-US" sz="2800" b="1" i="1" dirty="0"/>
              <a:t> </a:t>
            </a:r>
            <a:r>
              <a:rPr lang="en-US" sz="2800" b="1" i="1" dirty="0" err="1"/>
              <a:t>Odası</a:t>
            </a:r>
            <a:r>
              <a:rPr lang="en-US" sz="2800" b="1" i="1" dirty="0"/>
              <a:t>”</a:t>
            </a:r>
            <a:r>
              <a:rPr lang="en-US" sz="2800" dirty="0"/>
              <a:t>, </a:t>
            </a:r>
            <a:r>
              <a:rPr lang="en-US" sz="2800" dirty="0" err="1"/>
              <a:t>okul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kurumlarda</a:t>
            </a:r>
            <a:r>
              <a:rPr lang="en-US" sz="2800" dirty="0"/>
              <a:t>, </a:t>
            </a:r>
            <a:r>
              <a:rPr lang="en-US" sz="2800" dirty="0" err="1"/>
              <a:t>kaynaştırma</a:t>
            </a:r>
            <a:r>
              <a:rPr lang="en-US" sz="2800" dirty="0"/>
              <a:t>/</a:t>
            </a:r>
            <a:r>
              <a:rPr lang="en-US" sz="2800" dirty="0" err="1"/>
              <a:t>bütünleştirme</a:t>
            </a:r>
            <a:r>
              <a:rPr lang="en-US" sz="2800" dirty="0"/>
              <a:t> </a:t>
            </a:r>
            <a:r>
              <a:rPr lang="en-US" sz="2800" dirty="0" err="1"/>
              <a:t>yoluyla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uygulamaları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yetersizliği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akranlarıyla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 smtClean="0"/>
              <a:t>sınıfta</a:t>
            </a:r>
            <a:r>
              <a:rPr lang="en-US" sz="2800" dirty="0" smtClean="0"/>
              <a:t> </a:t>
            </a:r>
            <a:r>
              <a:rPr lang="en-US" sz="2800" dirty="0" err="1"/>
              <a:t>eğitimlerine</a:t>
            </a:r>
            <a:r>
              <a:rPr lang="en-US" sz="2800" dirty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ihtiyacı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öğrencilerin</a:t>
            </a:r>
            <a:r>
              <a:rPr lang="en-US" sz="2800" dirty="0"/>
              <a:t> </a:t>
            </a:r>
            <a:r>
              <a:rPr lang="en-US" sz="2800" dirty="0" err="1"/>
              <a:t>sunulan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hizmetlerinden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düzeyde</a:t>
            </a:r>
            <a:r>
              <a:rPr lang="en-US" sz="2800" dirty="0"/>
              <a:t> </a:t>
            </a:r>
            <a:r>
              <a:rPr lang="en-US" sz="2800" dirty="0" err="1"/>
              <a:t>yararlanmaları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araç-gereçler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eğitim</a:t>
            </a:r>
            <a:r>
              <a:rPr lang="en-US" sz="2800" dirty="0" smtClean="0"/>
              <a:t> </a:t>
            </a:r>
            <a:r>
              <a:rPr lang="en-US" sz="2800" dirty="0" err="1"/>
              <a:t>materyalleri</a:t>
            </a:r>
            <a:r>
              <a:rPr lang="en-US" sz="2800" dirty="0"/>
              <a:t> </a:t>
            </a:r>
            <a:r>
              <a:rPr lang="en-US" sz="2800" dirty="0" err="1"/>
              <a:t>sağlanarak</a:t>
            </a:r>
            <a:r>
              <a:rPr lang="en-US" sz="2800" dirty="0"/>
              <a:t> </a:t>
            </a:r>
            <a:r>
              <a:rPr lang="en-US" sz="2800" dirty="0" err="1"/>
              <a:t>oluşturulmuş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ortamlarıdır</a:t>
            </a:r>
            <a:r>
              <a:rPr lang="en-US" sz="2800" dirty="0"/>
              <a:t>.</a:t>
            </a:r>
            <a:endParaRPr lang="tr-T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381000" y="1295400"/>
            <a:ext cx="9144000" cy="908050"/>
          </a:xfrm>
        </p:spPr>
        <p:txBody>
          <a:bodyPr/>
          <a:lstStyle/>
          <a:p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en-US" sz="3200" dirty="0" err="1"/>
              <a:t>Kimler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Görebilir</a:t>
            </a:r>
            <a:r>
              <a:rPr lang="en-US" sz="3200" dirty="0"/>
              <a:t>?</a:t>
            </a:r>
            <a:endParaRPr lang="tr-TR" sz="3200" dirty="0"/>
          </a:p>
        </p:txBody>
      </p:sp>
      <p:sp>
        <p:nvSpPr>
          <p:cNvPr id="7171" name="İçerik Yer Tutucusu 2"/>
          <p:cNvSpPr>
            <a:spLocks noGrp="1"/>
          </p:cNvSpPr>
          <p:nvPr>
            <p:ph idx="1"/>
          </p:nvPr>
        </p:nvSpPr>
        <p:spPr>
          <a:xfrm>
            <a:off x="228600" y="2590800"/>
            <a:ext cx="8458200" cy="462438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/>
              <a:t>Destek</a:t>
            </a:r>
            <a:r>
              <a:rPr lang="en-US" sz="2800" dirty="0" smtClean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odasında</a:t>
            </a:r>
            <a:r>
              <a:rPr lang="en-US" sz="2800" dirty="0"/>
              <a:t>, </a:t>
            </a:r>
            <a:r>
              <a:rPr lang="en-US" sz="2800" dirty="0" err="1"/>
              <a:t>okul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kurumlarda</a:t>
            </a:r>
            <a:r>
              <a:rPr lang="en-US" sz="2800" dirty="0"/>
              <a:t>, </a:t>
            </a:r>
            <a:r>
              <a:rPr lang="en-US" sz="2800" dirty="0" err="1"/>
              <a:t>kaynaştırma</a:t>
            </a:r>
            <a:r>
              <a:rPr lang="en-US" sz="2800" dirty="0"/>
              <a:t>/</a:t>
            </a:r>
            <a:r>
              <a:rPr lang="en-US" sz="2800" dirty="0" err="1"/>
              <a:t>bütünleştirme</a:t>
            </a:r>
            <a:r>
              <a:rPr lang="en-US" sz="2800" dirty="0"/>
              <a:t> </a:t>
            </a:r>
            <a:r>
              <a:rPr lang="en-US" sz="2800" dirty="0" err="1" smtClean="0"/>
              <a:t>yoluyla</a:t>
            </a:r>
            <a:r>
              <a:rPr lang="en-US" sz="2800" dirty="0" smtClean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uygulaması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yetersizliği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akranlarıyla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 smtClean="0"/>
              <a:t>sınıfta</a:t>
            </a:r>
            <a:r>
              <a:rPr lang="en-US" sz="2800" dirty="0" smtClean="0"/>
              <a:t> </a:t>
            </a:r>
            <a:r>
              <a:rPr lang="en-US" sz="2800" dirty="0" err="1"/>
              <a:t>eğitimlerine</a:t>
            </a:r>
            <a:r>
              <a:rPr lang="en-US" sz="2800" dirty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ihtiyacı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öğrenciler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yetenekli</a:t>
            </a:r>
            <a:r>
              <a:rPr lang="en-US" sz="2800" dirty="0"/>
              <a:t> </a:t>
            </a:r>
            <a:r>
              <a:rPr lang="en-US" sz="2800" dirty="0" err="1"/>
              <a:t>öğrenciler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görebilir</a:t>
            </a:r>
            <a:r>
              <a:rPr lang="en-US" sz="2800" dirty="0"/>
              <a:t>.</a:t>
            </a:r>
            <a:endParaRPr lang="tr-T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228600" y="914400"/>
            <a:ext cx="8915400" cy="908050"/>
          </a:xfrm>
        </p:spPr>
        <p:txBody>
          <a:bodyPr/>
          <a:lstStyle/>
          <a:p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Odasında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Öğrencilerin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Derslerden</a:t>
            </a:r>
            <a:r>
              <a:rPr lang="en-US" sz="2800" dirty="0"/>
              <a:t> </a:t>
            </a:r>
            <a:r>
              <a:rPr lang="en-US" sz="2800" dirty="0" smtClean="0"/>
              <a:t>Ne </a:t>
            </a:r>
            <a:r>
              <a:rPr lang="en-US" sz="2800" dirty="0"/>
              <a:t>Zaman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Alacağı</a:t>
            </a:r>
            <a:r>
              <a:rPr lang="en-US" sz="2800" dirty="0"/>
              <a:t>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err="1" smtClean="0"/>
              <a:t>Nasıl</a:t>
            </a:r>
            <a:r>
              <a:rPr lang="en-US" sz="2800" dirty="0" smtClean="0"/>
              <a:t> </a:t>
            </a:r>
            <a:r>
              <a:rPr lang="en-US" sz="2800" dirty="0" err="1"/>
              <a:t>Belirlenir</a:t>
            </a:r>
            <a:r>
              <a:rPr lang="en-US" sz="2800" dirty="0"/>
              <a:t>?</a:t>
            </a:r>
            <a:endParaRPr lang="tr-TR" sz="2800" dirty="0"/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>
          <a:xfrm>
            <a:off x="228600" y="1904999"/>
            <a:ext cx="8534400" cy="4943475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err="1" smtClean="0"/>
              <a:t>Destek</a:t>
            </a:r>
            <a:r>
              <a:rPr lang="en-US" sz="2400" dirty="0" smtClean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alacak</a:t>
            </a:r>
            <a:r>
              <a:rPr lang="en-US" sz="2400" dirty="0"/>
              <a:t> </a:t>
            </a:r>
            <a:r>
              <a:rPr lang="en-US" sz="2400" dirty="0" err="1"/>
              <a:t>öğrenciler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alacağı</a:t>
            </a:r>
            <a:r>
              <a:rPr lang="en-US" sz="2400" dirty="0"/>
              <a:t> </a:t>
            </a:r>
            <a:r>
              <a:rPr lang="en-US" sz="2400" dirty="0" err="1" smtClean="0"/>
              <a:t>dersler</a:t>
            </a:r>
            <a:r>
              <a:rPr lang="en-US" sz="2400" dirty="0"/>
              <a:t>, BEP </a:t>
            </a:r>
            <a:r>
              <a:rPr lang="en-US" sz="2400" dirty="0" err="1"/>
              <a:t>geliştirme</a:t>
            </a:r>
            <a:r>
              <a:rPr lang="en-US" sz="2400" dirty="0"/>
              <a:t> </a:t>
            </a:r>
            <a:r>
              <a:rPr lang="en-US" sz="2400" dirty="0" err="1"/>
              <a:t>biriminin</a:t>
            </a:r>
            <a:r>
              <a:rPr lang="en-US" sz="2400" dirty="0"/>
              <a:t> </a:t>
            </a:r>
            <a:r>
              <a:rPr lang="en-US" sz="2400" dirty="0" err="1"/>
              <a:t>önerileri</a:t>
            </a:r>
            <a:r>
              <a:rPr lang="en-US" sz="2400" dirty="0"/>
              <a:t> </a:t>
            </a:r>
            <a:r>
              <a:rPr lang="en-US" sz="2400" dirty="0" err="1"/>
              <a:t>doğrultusunda</a:t>
            </a:r>
            <a:r>
              <a:rPr lang="en-US" sz="2400" dirty="0"/>
              <a:t> </a:t>
            </a:r>
            <a:r>
              <a:rPr lang="en-US" sz="2400" dirty="0" err="1"/>
              <a:t>rehberlik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danışma</a:t>
            </a:r>
            <a:r>
              <a:rPr lang="en-US" sz="2400" dirty="0"/>
              <a:t> </a:t>
            </a:r>
            <a:r>
              <a:rPr lang="en-US" sz="2400" dirty="0" err="1" smtClean="0"/>
              <a:t>hizmetleri</a:t>
            </a:r>
            <a:r>
              <a:rPr lang="en-US" sz="2400" dirty="0" smtClean="0"/>
              <a:t> </a:t>
            </a:r>
            <a:r>
              <a:rPr lang="en-US" sz="2400" dirty="0" err="1"/>
              <a:t>yürütme</a:t>
            </a:r>
            <a:r>
              <a:rPr lang="en-US" sz="2400" dirty="0"/>
              <a:t> </a:t>
            </a:r>
            <a:r>
              <a:rPr lang="en-US" sz="2400" dirty="0" err="1"/>
              <a:t>komisyonunca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yılı</a:t>
            </a:r>
            <a:r>
              <a:rPr lang="en-US" sz="2400" dirty="0"/>
              <a:t> </a:t>
            </a:r>
            <a:r>
              <a:rPr lang="en-US" sz="2400" dirty="0" err="1"/>
              <a:t>başında</a:t>
            </a:r>
            <a:r>
              <a:rPr lang="en-US" sz="2400" dirty="0"/>
              <a:t> </a:t>
            </a:r>
            <a:r>
              <a:rPr lang="en-US" sz="2400" dirty="0" err="1"/>
              <a:t>belirlenir</a:t>
            </a:r>
            <a:r>
              <a:rPr lang="en-US" sz="2400" dirty="0"/>
              <a:t>. </a:t>
            </a:r>
            <a:r>
              <a:rPr lang="en-US" sz="2400" dirty="0" err="1"/>
              <a:t>Ancak</a:t>
            </a:r>
            <a:r>
              <a:rPr lang="en-US" sz="2400" dirty="0"/>
              <a:t>; </a:t>
            </a:r>
            <a:r>
              <a:rPr lang="en-US" sz="2400" dirty="0" err="1"/>
              <a:t>ihtiyaç</a:t>
            </a:r>
            <a:r>
              <a:rPr lang="en-US" sz="2400" dirty="0"/>
              <a:t> </a:t>
            </a:r>
            <a:r>
              <a:rPr lang="en-US" sz="2400" dirty="0" err="1"/>
              <a:t>halinde</a:t>
            </a:r>
            <a:r>
              <a:rPr lang="en-US" sz="2400" dirty="0"/>
              <a:t> </a:t>
            </a:r>
            <a:r>
              <a:rPr lang="en-US" sz="2400" dirty="0" err="1"/>
              <a:t>söz</a:t>
            </a:r>
            <a:r>
              <a:rPr lang="en-US" sz="2400" dirty="0"/>
              <a:t> </a:t>
            </a:r>
            <a:r>
              <a:rPr lang="en-US" sz="2400" dirty="0" err="1"/>
              <a:t>konusu</a:t>
            </a:r>
            <a:r>
              <a:rPr lang="en-US" sz="2400" dirty="0"/>
              <a:t> </a:t>
            </a:r>
            <a:r>
              <a:rPr lang="en-US" sz="2400" dirty="0" err="1"/>
              <a:t>planlama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yılı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revize</a:t>
            </a:r>
            <a:r>
              <a:rPr lang="en-US" sz="2400" dirty="0"/>
              <a:t> </a:t>
            </a:r>
            <a:r>
              <a:rPr lang="en-US" sz="2400" dirty="0" err="1"/>
              <a:t>edilebilir</a:t>
            </a:r>
            <a:r>
              <a:rPr lang="en-US" sz="2400" dirty="0" smtClean="0"/>
              <a:t>.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 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err="1" smtClean="0"/>
              <a:t>Özel</a:t>
            </a:r>
            <a:r>
              <a:rPr lang="en-US" sz="2400" dirty="0" smtClean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ihtiyacı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her </a:t>
            </a:r>
            <a:r>
              <a:rPr lang="en-US" sz="2400" dirty="0" err="1"/>
              <a:t>öğrencinin</a:t>
            </a:r>
            <a:r>
              <a:rPr lang="en-US" sz="2400" dirty="0"/>
              <a:t> </a:t>
            </a:r>
            <a:r>
              <a:rPr lang="en-US" sz="2400" dirty="0" err="1"/>
              <a:t>ihtiyacı</a:t>
            </a:r>
            <a:r>
              <a:rPr lang="en-US" sz="2400" dirty="0"/>
              <a:t> </a:t>
            </a:r>
            <a:r>
              <a:rPr lang="en-US" sz="2400" dirty="0" err="1"/>
              <a:t>doğrultusunda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eğitimden</a:t>
            </a:r>
            <a:r>
              <a:rPr lang="en-US" sz="2400" dirty="0"/>
              <a:t> </a:t>
            </a:r>
            <a:r>
              <a:rPr lang="en-US" sz="2400" dirty="0" err="1" smtClean="0"/>
              <a:t>yararlanması</a:t>
            </a:r>
            <a:r>
              <a:rPr lang="en-US" sz="2400" dirty="0" smtClean="0"/>
              <a:t> </a:t>
            </a:r>
            <a:r>
              <a:rPr lang="en-US" sz="2400" dirty="0" err="1"/>
              <a:t>sağlanır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457200" y="990600"/>
            <a:ext cx="8839200" cy="908050"/>
          </a:xfrm>
        </p:spPr>
        <p:txBody>
          <a:bodyPr/>
          <a:lstStyle/>
          <a:p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Odasında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Öğrencilerin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Derslerden</a:t>
            </a:r>
            <a:r>
              <a:rPr lang="en-US" sz="2800" dirty="0"/>
              <a:t> </a:t>
            </a:r>
            <a:r>
              <a:rPr lang="en-US" sz="2800" dirty="0" smtClean="0"/>
              <a:t>Ne </a:t>
            </a:r>
            <a:r>
              <a:rPr lang="en-US" sz="2800" dirty="0"/>
              <a:t>Zaman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Alacağı</a:t>
            </a:r>
            <a:r>
              <a:rPr lang="en-US" sz="2800" dirty="0"/>
              <a:t>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err="1" smtClean="0"/>
              <a:t>Nasıl</a:t>
            </a:r>
            <a:r>
              <a:rPr lang="en-US" sz="2800" dirty="0" smtClean="0"/>
              <a:t> </a:t>
            </a:r>
            <a:r>
              <a:rPr lang="en-US" sz="2800" dirty="0" err="1"/>
              <a:t>Belirlenir</a:t>
            </a:r>
            <a:r>
              <a:rPr lang="en-US" sz="2800" dirty="0"/>
              <a:t>?</a:t>
            </a:r>
            <a:endParaRPr lang="tr-TR" sz="2800" dirty="0"/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52988"/>
          </a:xfrm>
        </p:spPr>
        <p:txBody>
          <a:bodyPr/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 err="1" smtClean="0"/>
              <a:t>Destek</a:t>
            </a:r>
            <a:r>
              <a:rPr lang="en-US" sz="2400" dirty="0" smtClean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hizmetleri</a:t>
            </a:r>
            <a:r>
              <a:rPr lang="en-US" sz="2400" dirty="0"/>
              <a:t> </a:t>
            </a:r>
            <a:r>
              <a:rPr lang="en-US" sz="2400" dirty="0" err="1"/>
              <a:t>okulun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kurumun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saatleri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r>
              <a:rPr lang="en-US" sz="2400" dirty="0"/>
              <a:t>.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öncelikli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öğrencinin</a:t>
            </a:r>
            <a:r>
              <a:rPr lang="en-US" sz="2400" dirty="0"/>
              <a:t> </a:t>
            </a:r>
            <a:r>
              <a:rPr lang="en-US" sz="2400" dirty="0" err="1"/>
              <a:t>kayıtlı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sınıfta</a:t>
            </a:r>
            <a:r>
              <a:rPr lang="en-US" sz="2400" dirty="0"/>
              <a:t> o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saatinde</a:t>
            </a:r>
            <a:r>
              <a:rPr lang="en-US" sz="2400" dirty="0"/>
              <a:t> </a:t>
            </a:r>
            <a:r>
              <a:rPr lang="en-US" sz="2400" dirty="0" err="1" smtClean="0"/>
              <a:t>okutulan</a:t>
            </a:r>
            <a:r>
              <a:rPr lang="tr-TR" sz="2400" dirty="0" smtClean="0"/>
              <a:t> </a:t>
            </a:r>
            <a:r>
              <a:rPr lang="en-US" sz="2400" dirty="0" err="1" smtClean="0"/>
              <a:t>derse</a:t>
            </a:r>
            <a:r>
              <a:rPr lang="en-US" sz="2400" dirty="0" smtClean="0"/>
              <a:t> </a:t>
            </a:r>
            <a:r>
              <a:rPr lang="en-US" sz="2400" dirty="0" err="1"/>
              <a:t>ilişkin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verilir</a:t>
            </a:r>
            <a:r>
              <a:rPr lang="en-US" sz="2400" dirty="0"/>
              <a:t>. </a:t>
            </a:r>
            <a:r>
              <a:rPr lang="en-US" sz="2400" dirty="0" err="1"/>
              <a:t>Ancak</a:t>
            </a:r>
            <a:r>
              <a:rPr lang="en-US" sz="2400" dirty="0"/>
              <a:t>;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odasından</a:t>
            </a:r>
            <a:r>
              <a:rPr lang="en-US" sz="2400" dirty="0"/>
              <a:t> </a:t>
            </a:r>
            <a:r>
              <a:rPr lang="en-US" sz="2400" dirty="0" err="1"/>
              <a:t>yararlanacak</a:t>
            </a:r>
            <a:r>
              <a:rPr lang="en-US" sz="2400" dirty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ihtiyacı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öğrenciler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ha- </a:t>
            </a:r>
            <a:r>
              <a:rPr lang="en-US" sz="2400" dirty="0" err="1"/>
              <a:t>zırlanan</a:t>
            </a:r>
            <a:r>
              <a:rPr lang="en-US" sz="2400" dirty="0"/>
              <a:t> program </a:t>
            </a:r>
            <a:r>
              <a:rPr lang="en-US" sz="2400" dirty="0" err="1" smtClean="0"/>
              <a:t>doğrultusunda</a:t>
            </a:r>
            <a:r>
              <a:rPr lang="tr-TR" sz="2400" dirty="0" smtClean="0"/>
              <a:t> </a:t>
            </a:r>
            <a:r>
              <a:rPr lang="en-US" sz="2400" dirty="0" err="1" smtClean="0"/>
              <a:t>öğrencinin</a:t>
            </a:r>
            <a:r>
              <a:rPr lang="en-US" sz="2400" dirty="0" smtClean="0"/>
              <a:t> </a:t>
            </a:r>
            <a:r>
              <a:rPr lang="en-US" sz="2400" dirty="0" err="1"/>
              <a:t>kayıtlı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sınıfta</a:t>
            </a:r>
            <a:r>
              <a:rPr lang="en-US" sz="2400" dirty="0"/>
              <a:t> o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saatinde</a:t>
            </a:r>
            <a:r>
              <a:rPr lang="en-US" sz="2400" dirty="0"/>
              <a:t> </a:t>
            </a:r>
            <a:r>
              <a:rPr lang="en-US" sz="2400" dirty="0" err="1"/>
              <a:t>okutulan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, </a:t>
            </a:r>
            <a:r>
              <a:rPr lang="en-US" sz="2400" dirty="0" err="1"/>
              <a:t>haftalık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çizelgesinde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saatleri</a:t>
            </a:r>
            <a:r>
              <a:rPr lang="en-US" sz="2400" dirty="0"/>
              <a:t> </a:t>
            </a:r>
            <a:r>
              <a:rPr lang="en-US" sz="2400" dirty="0" err="1"/>
              <a:t>tamamlanmak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verilebilir</a:t>
            </a:r>
            <a:r>
              <a:rPr lang="en-US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67554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152400" y="1066800"/>
            <a:ext cx="9144000" cy="908050"/>
          </a:xfrm>
        </p:spPr>
        <p:txBody>
          <a:bodyPr/>
          <a:lstStyle/>
          <a:p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Öğrenci</a:t>
            </a:r>
            <a:r>
              <a:rPr lang="en-US" sz="3200" dirty="0"/>
              <a:t> </a:t>
            </a:r>
            <a:r>
              <a:rPr lang="en-US" sz="3200" dirty="0" err="1"/>
              <a:t>Destek</a:t>
            </a:r>
            <a:r>
              <a:rPr lang="en-US" sz="3200" dirty="0"/>
              <a:t> </a:t>
            </a:r>
            <a:r>
              <a:rPr lang="en-US" sz="3200" dirty="0" err="1"/>
              <a:t>Eğitim</a:t>
            </a:r>
            <a:r>
              <a:rPr lang="en-US" sz="3200" dirty="0"/>
              <a:t> </a:t>
            </a:r>
            <a:r>
              <a:rPr lang="en-US" sz="3200" dirty="0" err="1"/>
              <a:t>Odasında</a:t>
            </a:r>
            <a:r>
              <a:rPr lang="en-US" sz="3200" dirty="0"/>
              <a:t>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en-US" sz="3200" dirty="0" err="1" smtClean="0"/>
              <a:t>Haftada</a:t>
            </a:r>
            <a:r>
              <a:rPr lang="en-US" sz="3200" dirty="0" smtClean="0"/>
              <a:t> </a:t>
            </a:r>
            <a:r>
              <a:rPr lang="en-US" sz="3200" dirty="0" err="1"/>
              <a:t>Kaç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 smtClean="0"/>
              <a:t>Eğitim</a:t>
            </a:r>
            <a:r>
              <a:rPr lang="en-US" sz="3200" dirty="0" smtClean="0"/>
              <a:t> </a:t>
            </a:r>
            <a:r>
              <a:rPr lang="en-US" sz="3200" dirty="0" err="1" smtClean="0"/>
              <a:t>Alabilir</a:t>
            </a:r>
            <a:r>
              <a:rPr lang="en-US" sz="3200" dirty="0"/>
              <a:t>?</a:t>
            </a:r>
            <a:endParaRPr lang="tr-TR" sz="3200" dirty="0"/>
          </a:p>
        </p:txBody>
      </p:sp>
      <p:sp>
        <p:nvSpPr>
          <p:cNvPr id="9219" name="İçerik Yer Tutucusu 2"/>
          <p:cNvSpPr>
            <a:spLocks noGrp="1"/>
          </p:cNvSpPr>
          <p:nvPr>
            <p:ph idx="1"/>
          </p:nvPr>
        </p:nvSpPr>
        <p:spPr>
          <a:xfrm>
            <a:off x="539750" y="1676400"/>
            <a:ext cx="7993063" cy="4776788"/>
          </a:xfrm>
        </p:spPr>
        <p:txBody>
          <a:bodyPr/>
          <a:lstStyle/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 err="1" smtClean="0"/>
              <a:t>Öğrencinin</a:t>
            </a:r>
            <a:r>
              <a:rPr lang="en-US" sz="2400" dirty="0" smtClean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odasında</a:t>
            </a:r>
            <a:r>
              <a:rPr lang="en-US" sz="2400" dirty="0"/>
              <a:t> </a:t>
            </a:r>
            <a:r>
              <a:rPr lang="en-US" sz="2400" dirty="0" err="1"/>
              <a:t>alacağı</a:t>
            </a:r>
            <a:r>
              <a:rPr lang="en-US" sz="2400" dirty="0"/>
              <a:t> </a:t>
            </a:r>
            <a:r>
              <a:rPr lang="en-US" sz="2400" dirty="0" err="1"/>
              <a:t>haftalık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</a:t>
            </a:r>
            <a:r>
              <a:rPr lang="en-US" sz="2400" dirty="0"/>
              <a:t>, </a:t>
            </a:r>
            <a:r>
              <a:rPr lang="en-US" sz="2400" dirty="0" err="1"/>
              <a:t>haftalık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saatinin</a:t>
            </a:r>
            <a:r>
              <a:rPr lang="en-US" sz="2400" dirty="0"/>
              <a:t> %40’ını </a:t>
            </a:r>
            <a:r>
              <a:rPr lang="en-US" sz="2400" dirty="0" err="1"/>
              <a:t>aşmayacak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planlanır</a:t>
            </a:r>
            <a:r>
              <a:rPr lang="en-US" sz="2400" dirty="0"/>
              <a:t>.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r>
              <a:rPr lang="en-US" sz="2400" dirty="0" err="1"/>
              <a:t>Örneğin</a:t>
            </a:r>
            <a:r>
              <a:rPr lang="en-US" sz="2400" dirty="0"/>
              <a:t>; </a:t>
            </a:r>
            <a:r>
              <a:rPr lang="en-US" sz="2400" dirty="0" err="1"/>
              <a:t>haftalık</a:t>
            </a:r>
            <a:r>
              <a:rPr lang="en-US" sz="2400" dirty="0"/>
              <a:t> 30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</a:t>
            </a:r>
            <a:r>
              <a:rPr lang="en-US" sz="2400" dirty="0"/>
              <a:t> </a:t>
            </a:r>
            <a:r>
              <a:rPr lang="en-US" sz="2400" dirty="0" err="1"/>
              <a:t>öğrenim</a:t>
            </a:r>
            <a:r>
              <a:rPr lang="en-US" sz="2400" dirty="0"/>
              <a:t> </a:t>
            </a:r>
            <a:r>
              <a:rPr lang="en-US" sz="2400" dirty="0" err="1"/>
              <a:t>gören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öğrenci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söz</a:t>
            </a:r>
            <a:r>
              <a:rPr lang="en-US" sz="2400" dirty="0"/>
              <a:t> </a:t>
            </a:r>
            <a:r>
              <a:rPr lang="en-US" sz="2400" dirty="0" err="1"/>
              <a:t>konusu</a:t>
            </a:r>
            <a:r>
              <a:rPr lang="en-US" sz="2400" dirty="0"/>
              <a:t> plan- lama </a:t>
            </a:r>
            <a:r>
              <a:rPr lang="en-US" sz="2400" b="1" i="1" dirty="0" err="1"/>
              <a:t>en</a:t>
            </a:r>
            <a:r>
              <a:rPr lang="en-US" sz="2400" b="1" i="1" dirty="0"/>
              <a:t> </a:t>
            </a:r>
            <a:r>
              <a:rPr lang="en-US" sz="2400" b="1" i="1" dirty="0" err="1"/>
              <a:t>fazla</a:t>
            </a:r>
            <a:r>
              <a:rPr lang="en-US" sz="2400" b="1" i="1" dirty="0"/>
              <a:t> 12 </a:t>
            </a:r>
            <a:r>
              <a:rPr lang="en-US" sz="2400" b="1" i="1" dirty="0" err="1"/>
              <a:t>ders</a:t>
            </a:r>
            <a:r>
              <a:rPr lang="en-US" sz="2400" b="1" i="1" dirty="0"/>
              <a:t> </a:t>
            </a:r>
            <a:r>
              <a:rPr lang="en-US" sz="2400" b="1" i="1" dirty="0" err="1"/>
              <a:t>saati</a:t>
            </a:r>
            <a:r>
              <a:rPr lang="en-US" sz="2400" b="1" i="1" dirty="0"/>
              <a:t> </a:t>
            </a:r>
            <a:r>
              <a:rPr lang="en-US" sz="2400" dirty="0"/>
              <a:t>(30x40/100 = 12) </a:t>
            </a:r>
            <a:r>
              <a:rPr lang="en-US" sz="2400" dirty="0" err="1"/>
              <a:t>olacak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uygulanır</a:t>
            </a:r>
            <a:r>
              <a:rPr lang="en-US" sz="2400" dirty="0"/>
              <a:t>.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endParaRPr lang="tr-TR" alt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tr-TR" altLang="tr-TR" sz="2400" dirty="0" smtClean="0">
              <a:latin typeface="ALFABET9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345</Words>
  <Application>Microsoft Office PowerPoint</Application>
  <PresentationFormat>On-screen Show (4:3)</PresentationFormat>
  <Paragraphs>78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Network</vt:lpstr>
      <vt:lpstr> DESTEK EĞİTİM ODASI</vt:lpstr>
      <vt:lpstr>Sunumumuzda; </vt:lpstr>
      <vt:lpstr>Sunumumuzda; </vt:lpstr>
      <vt:lpstr>Sunumumuzda; </vt:lpstr>
      <vt:lpstr>Destek Eğitim Odası Nedir?</vt:lpstr>
      <vt:lpstr>Destek Eğitim Odasında Kimler Eğitim Görebilir?</vt:lpstr>
      <vt:lpstr>Destek Eğitim Odasında Hangi Öğrencilerin  Hangi Derslerden Ne Zaman Eğitim Alacağı  Nasıl Belirlenir?</vt:lpstr>
      <vt:lpstr>Destek Eğitim Odasında Hangi Öğrencilerin  Hangi Derslerden Ne Zaman Eğitim Alacağı  Nasıl Belirlenir?</vt:lpstr>
      <vt:lpstr>Bir Öğrenci Destek Eğitim Odasında  Haftada Kaç Saat Eğitim Alabilir?</vt:lpstr>
      <vt:lpstr>  Destek Eğitim Odasında Öğrencilere Grup Oluşturularak Eğitim Verilebilir Mi?</vt:lpstr>
      <vt:lpstr>  Destek Eğitim Odasında Hangi Öğretmenler Görev Alabilir?</vt:lpstr>
      <vt:lpstr>Branş Öğretmenleri Destek Eğitim Odasında Kaç Saate Kadar Görev Alabilir ve Ücretlendirme Nasıl Yapılır?</vt:lpstr>
      <vt:lpstr>Okul Yöneticileri Destek Eğitim Odasında Ders Görevi Alabilirler Mi?</vt:lpstr>
      <vt:lpstr>      Ek ders ücreti karşılığı görevlendirilen öğretmenlerden haftalık gireceği ders saati doldurmayanlara destek eğitim odasında görevlendirme yapılabilir.</vt:lpstr>
      <vt:lpstr>Destek Eğitim Odasında Eğitim Desteği Alan Öğrencinin Başarı Değerlendirmesi Nasıl Yapılır?</vt:lpstr>
      <vt:lpstr>Destek Eğitim Odasında Eğitim Desteği Alan Öğrencinin Başarı Değerlendirmesi Nasıl Yapılır?</vt:lpstr>
      <vt:lpstr>Destek Eğitim Odasında Yürütülecek Eğitim Hizmetlerinin Planlaması Kim Tarafından Yapılır?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bym</dc:creator>
  <cp:lastModifiedBy>EMRE ŞENTÜRK</cp:lastModifiedBy>
  <cp:revision>177</cp:revision>
  <cp:lastPrinted>1601-01-01T00:00:00Z</cp:lastPrinted>
  <dcterms:created xsi:type="dcterms:W3CDTF">1601-01-01T00:00:00Z</dcterms:created>
  <dcterms:modified xsi:type="dcterms:W3CDTF">2018-10-08T08:59:25Z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